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handoutMasterIdLst>
    <p:handoutMasterId r:id="rId25"/>
  </p:handoutMasterIdLst>
  <p:sldIdLst>
    <p:sldId id="256" r:id="rId5"/>
    <p:sldId id="278" r:id="rId6"/>
    <p:sldId id="286" r:id="rId7"/>
    <p:sldId id="257" r:id="rId8"/>
    <p:sldId id="279" r:id="rId9"/>
    <p:sldId id="258" r:id="rId10"/>
    <p:sldId id="280" r:id="rId11"/>
    <p:sldId id="281" r:id="rId12"/>
    <p:sldId id="290" r:id="rId13"/>
    <p:sldId id="282" r:id="rId14"/>
    <p:sldId id="266" r:id="rId15"/>
    <p:sldId id="283" r:id="rId16"/>
    <p:sldId id="287" r:id="rId17"/>
    <p:sldId id="289" r:id="rId18"/>
    <p:sldId id="288" r:id="rId19"/>
    <p:sldId id="284" r:id="rId20"/>
    <p:sldId id="291" r:id="rId21"/>
    <p:sldId id="285" r:id="rId22"/>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740" autoAdjust="0"/>
    <p:restoredTop sz="90649" autoAdjust="0"/>
  </p:normalViewPr>
  <p:slideViewPr>
    <p:cSldViewPr snapToGrid="0">
      <p:cViewPr varScale="1">
        <p:scale>
          <a:sx n="82" d="100"/>
          <a:sy n="82" d="100"/>
        </p:scale>
        <p:origin x="168" y="632"/>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DAEE12-304C-4F5E-92B1-236FE3A6F153}" type="doc">
      <dgm:prSet loTypeId="urn:microsoft.com/office/officeart/2016/7/layout/VerticalHollowActionList" loCatId="List" qsTypeId="urn:microsoft.com/office/officeart/2005/8/quickstyle/simple2" qsCatId="simple" csTypeId="urn:microsoft.com/office/officeart/2005/8/colors/accent1_2" csCatId="accent1" phldr="1"/>
      <dgm:spPr/>
      <dgm:t>
        <a:bodyPr/>
        <a:lstStyle/>
        <a:p>
          <a:endParaRPr lang="en-US"/>
        </a:p>
      </dgm:t>
    </dgm:pt>
    <dgm:pt modelId="{008AC1E1-224B-4ABB-8510-56030C8F3D49}">
      <dgm:prSet/>
      <dgm:spPr/>
      <dgm:t>
        <a:bodyPr/>
        <a:lstStyle/>
        <a:p>
          <a:r>
            <a:rPr lang="en-US" dirty="0"/>
            <a:t>Replace</a:t>
          </a:r>
        </a:p>
      </dgm:t>
    </dgm:pt>
    <dgm:pt modelId="{B1ECAC1D-CD79-4F9A-873B-0EE813F91328}" type="parTrans" cxnId="{A7CB8697-08BB-41F6-B77B-7DA109DE1C5B}">
      <dgm:prSet/>
      <dgm:spPr/>
      <dgm:t>
        <a:bodyPr/>
        <a:lstStyle/>
        <a:p>
          <a:endParaRPr lang="en-US"/>
        </a:p>
      </dgm:t>
    </dgm:pt>
    <dgm:pt modelId="{7CABB00A-DDBE-44CF-8F69-122477766916}" type="sibTrans" cxnId="{A7CB8697-08BB-41F6-B77B-7DA109DE1C5B}">
      <dgm:prSet/>
      <dgm:spPr/>
      <dgm:t>
        <a:bodyPr/>
        <a:lstStyle/>
        <a:p>
          <a:endParaRPr lang="en-US"/>
        </a:p>
      </dgm:t>
    </dgm:pt>
    <dgm:pt modelId="{27DAA9A2-694A-4C72-B45F-19FC22715D9C}">
      <dgm:prSet/>
      <dgm:spPr/>
      <dgm:t>
        <a:bodyPr/>
        <a:lstStyle/>
        <a:p>
          <a:r>
            <a:rPr lang="en-US" dirty="0"/>
            <a:t>Confidently replace content from the TCRWP unit with curated research materials donated by Holocaust Museum Houston (and optional Padlet.)</a:t>
          </a:r>
        </a:p>
      </dgm:t>
    </dgm:pt>
    <dgm:pt modelId="{08ABBEFF-0636-439F-8DF9-2103A1CA361A}" type="parTrans" cxnId="{47E20BA6-66E7-42B2-80E7-AA1E00309992}">
      <dgm:prSet/>
      <dgm:spPr/>
      <dgm:t>
        <a:bodyPr/>
        <a:lstStyle/>
        <a:p>
          <a:endParaRPr lang="en-US"/>
        </a:p>
      </dgm:t>
    </dgm:pt>
    <dgm:pt modelId="{C6CCB2F5-61A5-4666-904C-8393CE662298}" type="sibTrans" cxnId="{47E20BA6-66E7-42B2-80E7-AA1E00309992}">
      <dgm:prSet/>
      <dgm:spPr/>
      <dgm:t>
        <a:bodyPr/>
        <a:lstStyle/>
        <a:p>
          <a:endParaRPr lang="en-US"/>
        </a:p>
      </dgm:t>
    </dgm:pt>
    <dgm:pt modelId="{E72E7EE1-BE5B-4B79-8C4E-7BAF7C38E7D2}">
      <dgm:prSet/>
      <dgm:spPr/>
      <dgm:t>
        <a:bodyPr/>
        <a:lstStyle/>
        <a:p>
          <a:r>
            <a:rPr lang="en-US"/>
            <a:t>Align</a:t>
          </a:r>
        </a:p>
      </dgm:t>
    </dgm:pt>
    <dgm:pt modelId="{75677CA6-1177-45A7-B567-159894C03460}" type="parTrans" cxnId="{39FC705F-C8B8-4057-AF6C-4609060F0845}">
      <dgm:prSet/>
      <dgm:spPr/>
      <dgm:t>
        <a:bodyPr/>
        <a:lstStyle/>
        <a:p>
          <a:endParaRPr lang="en-US"/>
        </a:p>
      </dgm:t>
    </dgm:pt>
    <dgm:pt modelId="{790C1CC1-BDE3-4BB6-B2FB-9194D1AFF3AB}" type="sibTrans" cxnId="{39FC705F-C8B8-4057-AF6C-4609060F0845}">
      <dgm:prSet/>
      <dgm:spPr/>
      <dgm:t>
        <a:bodyPr/>
        <a:lstStyle/>
        <a:p>
          <a:endParaRPr lang="en-US"/>
        </a:p>
      </dgm:t>
    </dgm:pt>
    <dgm:pt modelId="{A8E977E3-C5C9-4A51-93B2-0AD03458B4A6}">
      <dgm:prSet/>
      <dgm:spPr/>
      <dgm:t>
        <a:bodyPr/>
        <a:lstStyle/>
        <a:p>
          <a:r>
            <a:rPr lang="en-US"/>
            <a:t>Align standartds (TEKS) to the TCRWP Units of Study.</a:t>
          </a:r>
        </a:p>
      </dgm:t>
    </dgm:pt>
    <dgm:pt modelId="{0E81AD96-DC56-4C64-B42E-10E325EE06C8}" type="parTrans" cxnId="{9C2BBFE8-8A11-4177-86C0-8C13A047E058}">
      <dgm:prSet/>
      <dgm:spPr/>
      <dgm:t>
        <a:bodyPr/>
        <a:lstStyle/>
        <a:p>
          <a:endParaRPr lang="en-US"/>
        </a:p>
      </dgm:t>
    </dgm:pt>
    <dgm:pt modelId="{FA60E76D-6614-47A4-BED7-0A688E45FB7E}" type="sibTrans" cxnId="{9C2BBFE8-8A11-4177-86C0-8C13A047E058}">
      <dgm:prSet/>
      <dgm:spPr/>
      <dgm:t>
        <a:bodyPr/>
        <a:lstStyle/>
        <a:p>
          <a:endParaRPr lang="en-US"/>
        </a:p>
      </dgm:t>
    </dgm:pt>
    <dgm:pt modelId="{2D8A3460-E28D-41CC-A140-163DB93525B1}">
      <dgm:prSet/>
      <dgm:spPr/>
      <dgm:t>
        <a:bodyPr/>
        <a:lstStyle/>
        <a:p>
          <a:r>
            <a:rPr lang="en-US"/>
            <a:t>Adjust</a:t>
          </a:r>
        </a:p>
      </dgm:t>
    </dgm:pt>
    <dgm:pt modelId="{AFB83CD1-3FCE-42CC-9886-09446EC00909}" type="parTrans" cxnId="{D4AFB9E1-74AA-4136-B2EF-580CE86C4B0B}">
      <dgm:prSet/>
      <dgm:spPr/>
      <dgm:t>
        <a:bodyPr/>
        <a:lstStyle/>
        <a:p>
          <a:endParaRPr lang="en-US"/>
        </a:p>
      </dgm:t>
    </dgm:pt>
    <dgm:pt modelId="{99AA04CF-2597-481A-BC19-AA00DFA0C642}" type="sibTrans" cxnId="{D4AFB9E1-74AA-4136-B2EF-580CE86C4B0B}">
      <dgm:prSet/>
      <dgm:spPr/>
      <dgm:t>
        <a:bodyPr/>
        <a:lstStyle/>
        <a:p>
          <a:endParaRPr lang="en-US"/>
        </a:p>
      </dgm:t>
    </dgm:pt>
    <dgm:pt modelId="{64198D91-E140-4076-B457-E0FCBB9B4A56}">
      <dgm:prSet/>
      <dgm:spPr/>
      <dgm:t>
        <a:bodyPr/>
        <a:lstStyle/>
        <a:p>
          <a:r>
            <a:rPr lang="en-US" dirty="0"/>
            <a:t>Adjust formative and summative assessments to fit the individual needs of students</a:t>
          </a:r>
        </a:p>
      </dgm:t>
    </dgm:pt>
    <dgm:pt modelId="{F2A09BE2-C62E-4154-85EB-1A37D7714F13}" type="parTrans" cxnId="{0FCB4E38-C2DB-4C0C-9AF2-30FEB9D8F59E}">
      <dgm:prSet/>
      <dgm:spPr/>
      <dgm:t>
        <a:bodyPr/>
        <a:lstStyle/>
        <a:p>
          <a:endParaRPr lang="en-US"/>
        </a:p>
      </dgm:t>
    </dgm:pt>
    <dgm:pt modelId="{E8A9D7A3-5825-4572-B6F4-FF6339624612}" type="sibTrans" cxnId="{0FCB4E38-C2DB-4C0C-9AF2-30FEB9D8F59E}">
      <dgm:prSet/>
      <dgm:spPr/>
      <dgm:t>
        <a:bodyPr/>
        <a:lstStyle/>
        <a:p>
          <a:endParaRPr lang="en-US"/>
        </a:p>
      </dgm:t>
    </dgm:pt>
    <dgm:pt modelId="{0B38C6FA-A9EC-4623-8886-266BAD42814B}">
      <dgm:prSet/>
      <dgm:spPr/>
      <dgm:t>
        <a:bodyPr/>
        <a:lstStyle/>
        <a:p>
          <a:r>
            <a:rPr lang="en-US"/>
            <a:t>Understand</a:t>
          </a:r>
        </a:p>
      </dgm:t>
    </dgm:pt>
    <dgm:pt modelId="{FA8A59C2-EFB3-473B-BD71-36CD162222A5}" type="parTrans" cxnId="{0A53B0DF-C166-44F8-8339-D00BABF0DF2C}">
      <dgm:prSet/>
      <dgm:spPr/>
      <dgm:t>
        <a:bodyPr/>
        <a:lstStyle/>
        <a:p>
          <a:endParaRPr lang="en-US"/>
        </a:p>
      </dgm:t>
    </dgm:pt>
    <dgm:pt modelId="{FD357868-8C4B-47C0-A81E-259AF2CE51FE}" type="sibTrans" cxnId="{0A53B0DF-C166-44F8-8339-D00BABF0DF2C}">
      <dgm:prSet/>
      <dgm:spPr/>
      <dgm:t>
        <a:bodyPr/>
        <a:lstStyle/>
        <a:p>
          <a:endParaRPr lang="en-US"/>
        </a:p>
      </dgm:t>
    </dgm:pt>
    <dgm:pt modelId="{A342D2E9-481C-47A3-B1A8-529F3139C593}">
      <dgm:prSet/>
      <dgm:spPr/>
      <dgm:t>
        <a:bodyPr/>
        <a:lstStyle/>
        <a:p>
          <a:r>
            <a:rPr lang="en-US" dirty="0"/>
            <a:t>Understand how to approach a sensitive subject like the Holocaust </a:t>
          </a:r>
        </a:p>
      </dgm:t>
    </dgm:pt>
    <dgm:pt modelId="{EEE0EC81-E172-44A4-B28F-84AF804EC610}" type="parTrans" cxnId="{CA9F8C87-1F18-44A8-B75C-23A2AB479E63}">
      <dgm:prSet/>
      <dgm:spPr/>
      <dgm:t>
        <a:bodyPr/>
        <a:lstStyle/>
        <a:p>
          <a:endParaRPr lang="en-US"/>
        </a:p>
      </dgm:t>
    </dgm:pt>
    <dgm:pt modelId="{08C22BF7-F6FA-4AC0-AC21-A11132D41E20}" type="sibTrans" cxnId="{CA9F8C87-1F18-44A8-B75C-23A2AB479E63}">
      <dgm:prSet/>
      <dgm:spPr/>
      <dgm:t>
        <a:bodyPr/>
        <a:lstStyle/>
        <a:p>
          <a:endParaRPr lang="en-US"/>
        </a:p>
      </dgm:t>
    </dgm:pt>
    <dgm:pt modelId="{F22DB896-0C7D-4305-8C3C-3F092D2F5D80}">
      <dgm:prSet/>
      <dgm:spPr/>
      <dgm:t>
        <a:bodyPr/>
        <a:lstStyle/>
        <a:p>
          <a:r>
            <a:rPr lang="en-US" dirty="0"/>
            <a:t>Prep</a:t>
          </a:r>
        </a:p>
      </dgm:t>
    </dgm:pt>
    <dgm:pt modelId="{E3232E27-86F4-4DEB-9418-7189B9435DDC}" type="parTrans" cxnId="{2D66E2A1-787B-4B88-9EB2-49A100359281}">
      <dgm:prSet/>
      <dgm:spPr/>
      <dgm:t>
        <a:bodyPr/>
        <a:lstStyle/>
        <a:p>
          <a:endParaRPr lang="en-US"/>
        </a:p>
      </dgm:t>
    </dgm:pt>
    <dgm:pt modelId="{BCFA4A1C-6689-4523-BFA7-4044F50A196A}" type="sibTrans" cxnId="{2D66E2A1-787B-4B88-9EB2-49A100359281}">
      <dgm:prSet/>
      <dgm:spPr/>
      <dgm:t>
        <a:bodyPr/>
        <a:lstStyle/>
        <a:p>
          <a:endParaRPr lang="en-US"/>
        </a:p>
      </dgm:t>
    </dgm:pt>
    <dgm:pt modelId="{0058E34C-2E32-4B5A-97A7-FD835FD9D381}">
      <dgm:prSet/>
      <dgm:spPr/>
      <dgm:t>
        <a:bodyPr/>
        <a:lstStyle/>
        <a:p>
          <a:r>
            <a:rPr lang="en-US" dirty="0"/>
            <a:t>Be prepared to teach essential research with content that matters and is more meaningful!</a:t>
          </a:r>
        </a:p>
      </dgm:t>
    </dgm:pt>
    <dgm:pt modelId="{A5EF8894-4856-484A-906A-B6F5B56C9F83}" type="parTrans" cxnId="{0B84881B-28F3-4CE1-87AE-D0586F6EB8F8}">
      <dgm:prSet/>
      <dgm:spPr/>
      <dgm:t>
        <a:bodyPr/>
        <a:lstStyle/>
        <a:p>
          <a:endParaRPr lang="en-US"/>
        </a:p>
      </dgm:t>
    </dgm:pt>
    <dgm:pt modelId="{622CB7BB-9477-4A4F-870A-D474E232A2A4}" type="sibTrans" cxnId="{0B84881B-28F3-4CE1-87AE-D0586F6EB8F8}">
      <dgm:prSet/>
      <dgm:spPr/>
      <dgm:t>
        <a:bodyPr/>
        <a:lstStyle/>
        <a:p>
          <a:endParaRPr lang="en-US"/>
        </a:p>
      </dgm:t>
    </dgm:pt>
    <dgm:pt modelId="{CD1F2111-5312-4092-99EE-89744A59E128}" type="pres">
      <dgm:prSet presAssocID="{7FDAEE12-304C-4F5E-92B1-236FE3A6F153}" presName="Name0" presStyleCnt="0">
        <dgm:presLayoutVars>
          <dgm:dir/>
          <dgm:animLvl val="lvl"/>
          <dgm:resizeHandles val="exact"/>
        </dgm:presLayoutVars>
      </dgm:prSet>
      <dgm:spPr/>
    </dgm:pt>
    <dgm:pt modelId="{C31CC268-CC83-401F-8FC5-D43BB763BC2A}" type="pres">
      <dgm:prSet presAssocID="{008AC1E1-224B-4ABB-8510-56030C8F3D49}" presName="linNode" presStyleCnt="0"/>
      <dgm:spPr/>
    </dgm:pt>
    <dgm:pt modelId="{AF4A51B2-2709-4931-9D15-E504ADA4F31E}" type="pres">
      <dgm:prSet presAssocID="{008AC1E1-224B-4ABB-8510-56030C8F3D49}" presName="parentText" presStyleLbl="solidFgAcc1" presStyleIdx="0" presStyleCnt="5">
        <dgm:presLayoutVars>
          <dgm:chMax val="1"/>
          <dgm:bulletEnabled/>
        </dgm:presLayoutVars>
      </dgm:prSet>
      <dgm:spPr/>
    </dgm:pt>
    <dgm:pt modelId="{6932715A-D175-4408-9F97-B623C16C0953}" type="pres">
      <dgm:prSet presAssocID="{008AC1E1-224B-4ABB-8510-56030C8F3D49}" presName="descendantText" presStyleLbl="alignNode1" presStyleIdx="0" presStyleCnt="5">
        <dgm:presLayoutVars>
          <dgm:bulletEnabled/>
        </dgm:presLayoutVars>
      </dgm:prSet>
      <dgm:spPr>
        <a:solidFill>
          <a:schemeClr val="tx1"/>
        </a:solidFill>
      </dgm:spPr>
    </dgm:pt>
    <dgm:pt modelId="{0D4536C0-FBA8-4276-9825-C02B5335E0A7}" type="pres">
      <dgm:prSet presAssocID="{7CABB00A-DDBE-44CF-8F69-122477766916}" presName="sp" presStyleCnt="0"/>
      <dgm:spPr/>
    </dgm:pt>
    <dgm:pt modelId="{E83441DA-9D5E-4569-A2CB-9403894E12E6}" type="pres">
      <dgm:prSet presAssocID="{E72E7EE1-BE5B-4B79-8C4E-7BAF7C38E7D2}" presName="linNode" presStyleCnt="0"/>
      <dgm:spPr/>
    </dgm:pt>
    <dgm:pt modelId="{81BE31E9-AE2B-4CED-A0B0-200ADD8A0707}" type="pres">
      <dgm:prSet presAssocID="{E72E7EE1-BE5B-4B79-8C4E-7BAF7C38E7D2}" presName="parentText" presStyleLbl="solidFgAcc1" presStyleIdx="1" presStyleCnt="5">
        <dgm:presLayoutVars>
          <dgm:chMax val="1"/>
          <dgm:bulletEnabled/>
        </dgm:presLayoutVars>
      </dgm:prSet>
      <dgm:spPr/>
    </dgm:pt>
    <dgm:pt modelId="{D1AA3A82-2CB9-41A4-B85C-F654C10077FE}" type="pres">
      <dgm:prSet presAssocID="{E72E7EE1-BE5B-4B79-8C4E-7BAF7C38E7D2}" presName="descendantText" presStyleLbl="alignNode1" presStyleIdx="1" presStyleCnt="5">
        <dgm:presLayoutVars>
          <dgm:bulletEnabled/>
        </dgm:presLayoutVars>
      </dgm:prSet>
      <dgm:spPr>
        <a:solidFill>
          <a:schemeClr val="tx1"/>
        </a:solidFill>
      </dgm:spPr>
    </dgm:pt>
    <dgm:pt modelId="{77588FED-AB1A-49E1-B0E2-C4ED5C3FF8AA}" type="pres">
      <dgm:prSet presAssocID="{790C1CC1-BDE3-4BB6-B2FB-9194D1AFF3AB}" presName="sp" presStyleCnt="0"/>
      <dgm:spPr/>
    </dgm:pt>
    <dgm:pt modelId="{B7962B12-BD2D-4F8B-AEB4-D64B7FD86B19}" type="pres">
      <dgm:prSet presAssocID="{2D8A3460-E28D-41CC-A140-163DB93525B1}" presName="linNode" presStyleCnt="0"/>
      <dgm:spPr/>
    </dgm:pt>
    <dgm:pt modelId="{3EB3E2D1-E945-45CD-8304-2C1802E3EB8F}" type="pres">
      <dgm:prSet presAssocID="{2D8A3460-E28D-41CC-A140-163DB93525B1}" presName="parentText" presStyleLbl="solidFgAcc1" presStyleIdx="2" presStyleCnt="5">
        <dgm:presLayoutVars>
          <dgm:chMax val="1"/>
          <dgm:bulletEnabled/>
        </dgm:presLayoutVars>
      </dgm:prSet>
      <dgm:spPr/>
    </dgm:pt>
    <dgm:pt modelId="{665DA99D-5DA8-4395-A8F4-EBBC5D5469B3}" type="pres">
      <dgm:prSet presAssocID="{2D8A3460-E28D-41CC-A140-163DB93525B1}" presName="descendantText" presStyleLbl="alignNode1" presStyleIdx="2" presStyleCnt="5">
        <dgm:presLayoutVars>
          <dgm:bulletEnabled/>
        </dgm:presLayoutVars>
      </dgm:prSet>
      <dgm:spPr>
        <a:solidFill>
          <a:schemeClr val="tx1"/>
        </a:solidFill>
      </dgm:spPr>
    </dgm:pt>
    <dgm:pt modelId="{9C576A80-B44D-4B7D-8EB9-31E16E896811}" type="pres">
      <dgm:prSet presAssocID="{99AA04CF-2597-481A-BC19-AA00DFA0C642}" presName="sp" presStyleCnt="0"/>
      <dgm:spPr/>
    </dgm:pt>
    <dgm:pt modelId="{84C9F4BB-3962-4A74-931B-4C7444900174}" type="pres">
      <dgm:prSet presAssocID="{0B38C6FA-A9EC-4623-8886-266BAD42814B}" presName="linNode" presStyleCnt="0"/>
      <dgm:spPr/>
    </dgm:pt>
    <dgm:pt modelId="{837C3592-6020-4BF4-AFE1-9529F6667FB5}" type="pres">
      <dgm:prSet presAssocID="{0B38C6FA-A9EC-4623-8886-266BAD42814B}" presName="parentText" presStyleLbl="solidFgAcc1" presStyleIdx="3" presStyleCnt="5">
        <dgm:presLayoutVars>
          <dgm:chMax val="1"/>
          <dgm:bulletEnabled/>
        </dgm:presLayoutVars>
      </dgm:prSet>
      <dgm:spPr/>
    </dgm:pt>
    <dgm:pt modelId="{657C83BF-F413-41CB-9A2B-18F21FA091A4}" type="pres">
      <dgm:prSet presAssocID="{0B38C6FA-A9EC-4623-8886-266BAD42814B}" presName="descendantText" presStyleLbl="alignNode1" presStyleIdx="3" presStyleCnt="5">
        <dgm:presLayoutVars>
          <dgm:bulletEnabled/>
        </dgm:presLayoutVars>
      </dgm:prSet>
      <dgm:spPr>
        <a:solidFill>
          <a:schemeClr val="tx1"/>
        </a:solidFill>
      </dgm:spPr>
    </dgm:pt>
    <dgm:pt modelId="{484CDC5E-EA0C-4875-A5CE-102451AAC341}" type="pres">
      <dgm:prSet presAssocID="{FD357868-8C4B-47C0-A81E-259AF2CE51FE}" presName="sp" presStyleCnt="0"/>
      <dgm:spPr/>
    </dgm:pt>
    <dgm:pt modelId="{8095065D-B03F-47F6-A06A-7DB0040538AC}" type="pres">
      <dgm:prSet presAssocID="{F22DB896-0C7D-4305-8C3C-3F092D2F5D80}" presName="linNode" presStyleCnt="0"/>
      <dgm:spPr/>
    </dgm:pt>
    <dgm:pt modelId="{1EF39D72-6465-44CE-B002-192A57D60B12}" type="pres">
      <dgm:prSet presAssocID="{F22DB896-0C7D-4305-8C3C-3F092D2F5D80}" presName="parentText" presStyleLbl="solidFgAcc1" presStyleIdx="4" presStyleCnt="5">
        <dgm:presLayoutVars>
          <dgm:chMax val="1"/>
          <dgm:bulletEnabled/>
        </dgm:presLayoutVars>
      </dgm:prSet>
      <dgm:spPr/>
    </dgm:pt>
    <dgm:pt modelId="{7278F31A-C2EA-4302-87CC-3D5DD3786BC6}" type="pres">
      <dgm:prSet presAssocID="{F22DB896-0C7D-4305-8C3C-3F092D2F5D80}" presName="descendantText" presStyleLbl="alignNode1" presStyleIdx="4" presStyleCnt="5">
        <dgm:presLayoutVars>
          <dgm:bulletEnabled/>
        </dgm:presLayoutVars>
      </dgm:prSet>
      <dgm:spPr>
        <a:solidFill>
          <a:schemeClr val="tx1"/>
        </a:solidFill>
      </dgm:spPr>
    </dgm:pt>
  </dgm:ptLst>
  <dgm:cxnLst>
    <dgm:cxn modelId="{0E267F09-F37C-4D99-A662-712E753A3430}" type="presOf" srcId="{A8E977E3-C5C9-4A51-93B2-0AD03458B4A6}" destId="{D1AA3A82-2CB9-41A4-B85C-F654C10077FE}" srcOrd="0" destOrd="0" presId="urn:microsoft.com/office/officeart/2016/7/layout/VerticalHollowActionList"/>
    <dgm:cxn modelId="{0B84881B-28F3-4CE1-87AE-D0586F6EB8F8}" srcId="{F22DB896-0C7D-4305-8C3C-3F092D2F5D80}" destId="{0058E34C-2E32-4B5A-97A7-FD835FD9D381}" srcOrd="0" destOrd="0" parTransId="{A5EF8894-4856-484A-906A-B6F5B56C9F83}" sibTransId="{622CB7BB-9477-4A4F-870A-D474E232A2A4}"/>
    <dgm:cxn modelId="{8FC7D121-CD7E-47B7-9D78-B9E63B7CAE75}" type="presOf" srcId="{A342D2E9-481C-47A3-B1A8-529F3139C593}" destId="{657C83BF-F413-41CB-9A2B-18F21FA091A4}" srcOrd="0" destOrd="0" presId="urn:microsoft.com/office/officeart/2016/7/layout/VerticalHollowActionList"/>
    <dgm:cxn modelId="{0FCB4E38-C2DB-4C0C-9AF2-30FEB9D8F59E}" srcId="{2D8A3460-E28D-41CC-A140-163DB93525B1}" destId="{64198D91-E140-4076-B457-E0FCBB9B4A56}" srcOrd="0" destOrd="0" parTransId="{F2A09BE2-C62E-4154-85EB-1A37D7714F13}" sibTransId="{E8A9D7A3-5825-4572-B6F4-FF6339624612}"/>
    <dgm:cxn modelId="{EC7E5B4A-F5B0-45C8-A783-03E93872EC49}" type="presOf" srcId="{E72E7EE1-BE5B-4B79-8C4E-7BAF7C38E7D2}" destId="{81BE31E9-AE2B-4CED-A0B0-200ADD8A0707}" srcOrd="0" destOrd="0" presId="urn:microsoft.com/office/officeart/2016/7/layout/VerticalHollowActionList"/>
    <dgm:cxn modelId="{0D55E950-2644-46B5-82A9-7D77AED769EA}" type="presOf" srcId="{0B38C6FA-A9EC-4623-8886-266BAD42814B}" destId="{837C3592-6020-4BF4-AFE1-9529F6667FB5}" srcOrd="0" destOrd="0" presId="urn:microsoft.com/office/officeart/2016/7/layout/VerticalHollowActionList"/>
    <dgm:cxn modelId="{7194F356-B7F5-400C-8187-F83706D7B9A1}" type="presOf" srcId="{27DAA9A2-694A-4C72-B45F-19FC22715D9C}" destId="{6932715A-D175-4408-9F97-B623C16C0953}" srcOrd="0" destOrd="0" presId="urn:microsoft.com/office/officeart/2016/7/layout/VerticalHollowActionList"/>
    <dgm:cxn modelId="{39FC705F-C8B8-4057-AF6C-4609060F0845}" srcId="{7FDAEE12-304C-4F5E-92B1-236FE3A6F153}" destId="{E72E7EE1-BE5B-4B79-8C4E-7BAF7C38E7D2}" srcOrd="1" destOrd="0" parTransId="{75677CA6-1177-45A7-B567-159894C03460}" sibTransId="{790C1CC1-BDE3-4BB6-B2FB-9194D1AFF3AB}"/>
    <dgm:cxn modelId="{CA9F8C87-1F18-44A8-B75C-23A2AB479E63}" srcId="{0B38C6FA-A9EC-4623-8886-266BAD42814B}" destId="{A342D2E9-481C-47A3-B1A8-529F3139C593}" srcOrd="0" destOrd="0" parTransId="{EEE0EC81-E172-44A4-B28F-84AF804EC610}" sibTransId="{08C22BF7-F6FA-4AC0-AC21-A11132D41E20}"/>
    <dgm:cxn modelId="{A7CB8697-08BB-41F6-B77B-7DA109DE1C5B}" srcId="{7FDAEE12-304C-4F5E-92B1-236FE3A6F153}" destId="{008AC1E1-224B-4ABB-8510-56030C8F3D49}" srcOrd="0" destOrd="0" parTransId="{B1ECAC1D-CD79-4F9A-873B-0EE813F91328}" sibTransId="{7CABB00A-DDBE-44CF-8F69-122477766916}"/>
    <dgm:cxn modelId="{E149AE9A-3446-475F-9E86-2080F80A229C}" type="presOf" srcId="{F22DB896-0C7D-4305-8C3C-3F092D2F5D80}" destId="{1EF39D72-6465-44CE-B002-192A57D60B12}" srcOrd="0" destOrd="0" presId="urn:microsoft.com/office/officeart/2016/7/layout/VerticalHollowActionList"/>
    <dgm:cxn modelId="{2D66E2A1-787B-4B88-9EB2-49A100359281}" srcId="{7FDAEE12-304C-4F5E-92B1-236FE3A6F153}" destId="{F22DB896-0C7D-4305-8C3C-3F092D2F5D80}" srcOrd="4" destOrd="0" parTransId="{E3232E27-86F4-4DEB-9418-7189B9435DDC}" sibTransId="{BCFA4A1C-6689-4523-BFA7-4044F50A196A}"/>
    <dgm:cxn modelId="{11AEE3A4-786B-4343-813D-4168FADE6DC6}" type="presOf" srcId="{0058E34C-2E32-4B5A-97A7-FD835FD9D381}" destId="{7278F31A-C2EA-4302-87CC-3D5DD3786BC6}" srcOrd="0" destOrd="0" presId="urn:microsoft.com/office/officeart/2016/7/layout/VerticalHollowActionList"/>
    <dgm:cxn modelId="{47E20BA6-66E7-42B2-80E7-AA1E00309992}" srcId="{008AC1E1-224B-4ABB-8510-56030C8F3D49}" destId="{27DAA9A2-694A-4C72-B45F-19FC22715D9C}" srcOrd="0" destOrd="0" parTransId="{08ABBEFF-0636-439F-8DF9-2103A1CA361A}" sibTransId="{C6CCB2F5-61A5-4666-904C-8393CE662298}"/>
    <dgm:cxn modelId="{B77C6DA6-1952-42D2-BCB7-F8F4036375DF}" type="presOf" srcId="{2D8A3460-E28D-41CC-A140-163DB93525B1}" destId="{3EB3E2D1-E945-45CD-8304-2C1802E3EB8F}" srcOrd="0" destOrd="0" presId="urn:microsoft.com/office/officeart/2016/7/layout/VerticalHollowActionList"/>
    <dgm:cxn modelId="{2246C4BA-B0BD-4F73-A79B-B3E2A6520931}" type="presOf" srcId="{64198D91-E140-4076-B457-E0FCBB9B4A56}" destId="{665DA99D-5DA8-4395-A8F4-EBBC5D5469B3}" srcOrd="0" destOrd="0" presId="urn:microsoft.com/office/officeart/2016/7/layout/VerticalHollowActionList"/>
    <dgm:cxn modelId="{4AF0B3CC-039E-4867-B258-F65F7E9BEB77}" type="presOf" srcId="{008AC1E1-224B-4ABB-8510-56030C8F3D49}" destId="{AF4A51B2-2709-4931-9D15-E504ADA4F31E}" srcOrd="0" destOrd="0" presId="urn:microsoft.com/office/officeart/2016/7/layout/VerticalHollowActionList"/>
    <dgm:cxn modelId="{EE2225D1-6B27-4F25-A92F-AABDFCCFB215}" type="presOf" srcId="{7FDAEE12-304C-4F5E-92B1-236FE3A6F153}" destId="{CD1F2111-5312-4092-99EE-89744A59E128}" srcOrd="0" destOrd="0" presId="urn:microsoft.com/office/officeart/2016/7/layout/VerticalHollowActionList"/>
    <dgm:cxn modelId="{0A53B0DF-C166-44F8-8339-D00BABF0DF2C}" srcId="{7FDAEE12-304C-4F5E-92B1-236FE3A6F153}" destId="{0B38C6FA-A9EC-4623-8886-266BAD42814B}" srcOrd="3" destOrd="0" parTransId="{FA8A59C2-EFB3-473B-BD71-36CD162222A5}" sibTransId="{FD357868-8C4B-47C0-A81E-259AF2CE51FE}"/>
    <dgm:cxn modelId="{D4AFB9E1-74AA-4136-B2EF-580CE86C4B0B}" srcId="{7FDAEE12-304C-4F5E-92B1-236FE3A6F153}" destId="{2D8A3460-E28D-41CC-A140-163DB93525B1}" srcOrd="2" destOrd="0" parTransId="{AFB83CD1-3FCE-42CC-9886-09446EC00909}" sibTransId="{99AA04CF-2597-481A-BC19-AA00DFA0C642}"/>
    <dgm:cxn modelId="{9C2BBFE8-8A11-4177-86C0-8C13A047E058}" srcId="{E72E7EE1-BE5B-4B79-8C4E-7BAF7C38E7D2}" destId="{A8E977E3-C5C9-4A51-93B2-0AD03458B4A6}" srcOrd="0" destOrd="0" parTransId="{0E81AD96-DC56-4C64-B42E-10E325EE06C8}" sibTransId="{FA60E76D-6614-47A4-BED7-0A688E45FB7E}"/>
    <dgm:cxn modelId="{1DE2C130-9CED-46C7-BB4B-FEA8E2C4C630}" type="presParOf" srcId="{CD1F2111-5312-4092-99EE-89744A59E128}" destId="{C31CC268-CC83-401F-8FC5-D43BB763BC2A}" srcOrd="0" destOrd="0" presId="urn:microsoft.com/office/officeart/2016/7/layout/VerticalHollowActionList"/>
    <dgm:cxn modelId="{FDB51D92-5A8E-4BBF-9427-60651E63EB6F}" type="presParOf" srcId="{C31CC268-CC83-401F-8FC5-D43BB763BC2A}" destId="{AF4A51B2-2709-4931-9D15-E504ADA4F31E}" srcOrd="0" destOrd="0" presId="urn:microsoft.com/office/officeart/2016/7/layout/VerticalHollowActionList"/>
    <dgm:cxn modelId="{C5D669C7-3D68-4E5E-A67B-859ECF07E78B}" type="presParOf" srcId="{C31CC268-CC83-401F-8FC5-D43BB763BC2A}" destId="{6932715A-D175-4408-9F97-B623C16C0953}" srcOrd="1" destOrd="0" presId="urn:microsoft.com/office/officeart/2016/7/layout/VerticalHollowActionList"/>
    <dgm:cxn modelId="{0D404A6A-1442-47C3-8B99-68F8349BFCF2}" type="presParOf" srcId="{CD1F2111-5312-4092-99EE-89744A59E128}" destId="{0D4536C0-FBA8-4276-9825-C02B5335E0A7}" srcOrd="1" destOrd="0" presId="urn:microsoft.com/office/officeart/2016/7/layout/VerticalHollowActionList"/>
    <dgm:cxn modelId="{2A14FCF9-647E-4172-B6BF-FC8C8B7A2527}" type="presParOf" srcId="{CD1F2111-5312-4092-99EE-89744A59E128}" destId="{E83441DA-9D5E-4569-A2CB-9403894E12E6}" srcOrd="2" destOrd="0" presId="urn:microsoft.com/office/officeart/2016/7/layout/VerticalHollowActionList"/>
    <dgm:cxn modelId="{527D6232-92CD-4E18-823E-910482C568A9}" type="presParOf" srcId="{E83441DA-9D5E-4569-A2CB-9403894E12E6}" destId="{81BE31E9-AE2B-4CED-A0B0-200ADD8A0707}" srcOrd="0" destOrd="0" presId="urn:microsoft.com/office/officeart/2016/7/layout/VerticalHollowActionList"/>
    <dgm:cxn modelId="{90FF15F8-91C9-4EAD-813E-25F8531F1222}" type="presParOf" srcId="{E83441DA-9D5E-4569-A2CB-9403894E12E6}" destId="{D1AA3A82-2CB9-41A4-B85C-F654C10077FE}" srcOrd="1" destOrd="0" presId="urn:microsoft.com/office/officeart/2016/7/layout/VerticalHollowActionList"/>
    <dgm:cxn modelId="{982F105B-C79C-4ED5-BFBA-86A4BF075D75}" type="presParOf" srcId="{CD1F2111-5312-4092-99EE-89744A59E128}" destId="{77588FED-AB1A-49E1-B0E2-C4ED5C3FF8AA}" srcOrd="3" destOrd="0" presId="urn:microsoft.com/office/officeart/2016/7/layout/VerticalHollowActionList"/>
    <dgm:cxn modelId="{8277E66A-ED94-4BE9-B703-C27F79D0840A}" type="presParOf" srcId="{CD1F2111-5312-4092-99EE-89744A59E128}" destId="{B7962B12-BD2D-4F8B-AEB4-D64B7FD86B19}" srcOrd="4" destOrd="0" presId="urn:microsoft.com/office/officeart/2016/7/layout/VerticalHollowActionList"/>
    <dgm:cxn modelId="{22ACFA11-71E6-4255-9905-FAB9B46B4CFD}" type="presParOf" srcId="{B7962B12-BD2D-4F8B-AEB4-D64B7FD86B19}" destId="{3EB3E2D1-E945-45CD-8304-2C1802E3EB8F}" srcOrd="0" destOrd="0" presId="urn:microsoft.com/office/officeart/2016/7/layout/VerticalHollowActionList"/>
    <dgm:cxn modelId="{BDA39AE1-4EB9-4A90-9E51-1E74BBD75272}" type="presParOf" srcId="{B7962B12-BD2D-4F8B-AEB4-D64B7FD86B19}" destId="{665DA99D-5DA8-4395-A8F4-EBBC5D5469B3}" srcOrd="1" destOrd="0" presId="urn:microsoft.com/office/officeart/2016/7/layout/VerticalHollowActionList"/>
    <dgm:cxn modelId="{6BA87D00-26F2-4B82-911E-C3430FE34676}" type="presParOf" srcId="{CD1F2111-5312-4092-99EE-89744A59E128}" destId="{9C576A80-B44D-4B7D-8EB9-31E16E896811}" srcOrd="5" destOrd="0" presId="urn:microsoft.com/office/officeart/2016/7/layout/VerticalHollowActionList"/>
    <dgm:cxn modelId="{9B14D92E-45E6-41DF-8698-9EA2FAE6178A}" type="presParOf" srcId="{CD1F2111-5312-4092-99EE-89744A59E128}" destId="{84C9F4BB-3962-4A74-931B-4C7444900174}" srcOrd="6" destOrd="0" presId="urn:microsoft.com/office/officeart/2016/7/layout/VerticalHollowActionList"/>
    <dgm:cxn modelId="{EC3CDE63-2F01-479A-8ABE-D22232536FAC}" type="presParOf" srcId="{84C9F4BB-3962-4A74-931B-4C7444900174}" destId="{837C3592-6020-4BF4-AFE1-9529F6667FB5}" srcOrd="0" destOrd="0" presId="urn:microsoft.com/office/officeart/2016/7/layout/VerticalHollowActionList"/>
    <dgm:cxn modelId="{54C3DACD-3853-4917-A407-E0FE0AD782AF}" type="presParOf" srcId="{84C9F4BB-3962-4A74-931B-4C7444900174}" destId="{657C83BF-F413-41CB-9A2B-18F21FA091A4}" srcOrd="1" destOrd="0" presId="urn:microsoft.com/office/officeart/2016/7/layout/VerticalHollowActionList"/>
    <dgm:cxn modelId="{07FCA811-CBA1-4B02-9E31-E2781EB2E9CF}" type="presParOf" srcId="{CD1F2111-5312-4092-99EE-89744A59E128}" destId="{484CDC5E-EA0C-4875-A5CE-102451AAC341}" srcOrd="7" destOrd="0" presId="urn:microsoft.com/office/officeart/2016/7/layout/VerticalHollowActionList"/>
    <dgm:cxn modelId="{47C6B722-0CEC-40C3-9E08-9AD53BFE97E1}" type="presParOf" srcId="{CD1F2111-5312-4092-99EE-89744A59E128}" destId="{8095065D-B03F-47F6-A06A-7DB0040538AC}" srcOrd="8" destOrd="0" presId="urn:microsoft.com/office/officeart/2016/7/layout/VerticalHollowActionList"/>
    <dgm:cxn modelId="{F0F7CA33-0875-4EF8-8A82-4C28F99EC452}" type="presParOf" srcId="{8095065D-B03F-47F6-A06A-7DB0040538AC}" destId="{1EF39D72-6465-44CE-B002-192A57D60B12}" srcOrd="0" destOrd="0" presId="urn:microsoft.com/office/officeart/2016/7/layout/VerticalHollowActionList"/>
    <dgm:cxn modelId="{9346BD3E-6B1D-4C48-BF55-FFF520121684}" type="presParOf" srcId="{8095065D-B03F-47F6-A06A-7DB0040538AC}" destId="{7278F31A-C2EA-4302-87CC-3D5DD3786BC6}"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32715A-D175-4408-9F97-B623C16C0953}">
      <dsp:nvSpPr>
        <dsp:cNvPr id="0" name=""/>
        <dsp:cNvSpPr/>
      </dsp:nvSpPr>
      <dsp:spPr>
        <a:xfrm>
          <a:off x="1427480" y="2223"/>
          <a:ext cx="5709923" cy="975466"/>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0788" tIns="247768" rIns="110788" bIns="247768" numCol="1" spcCol="1270" anchor="ctr" anchorCtr="0">
          <a:noAutofit/>
        </a:bodyPr>
        <a:lstStyle/>
        <a:p>
          <a:pPr marL="0" lvl="0" indent="0" algn="l" defTabSz="577850">
            <a:lnSpc>
              <a:spcPct val="90000"/>
            </a:lnSpc>
            <a:spcBef>
              <a:spcPct val="0"/>
            </a:spcBef>
            <a:spcAft>
              <a:spcPct val="35000"/>
            </a:spcAft>
            <a:buNone/>
          </a:pPr>
          <a:r>
            <a:rPr lang="en-US" sz="1300" kern="1200" dirty="0"/>
            <a:t>Confidently replace content from the TCRWP unit with curated research materials donated by Holocaust Museum Houston (and optional Padlet.)</a:t>
          </a:r>
        </a:p>
      </dsp:txBody>
      <dsp:txXfrm>
        <a:off x="1427480" y="2223"/>
        <a:ext cx="5709923" cy="975466"/>
      </dsp:txXfrm>
    </dsp:sp>
    <dsp:sp modelId="{AF4A51B2-2709-4931-9D15-E504ADA4F31E}">
      <dsp:nvSpPr>
        <dsp:cNvPr id="0" name=""/>
        <dsp:cNvSpPr/>
      </dsp:nvSpPr>
      <dsp:spPr>
        <a:xfrm>
          <a:off x="0" y="2223"/>
          <a:ext cx="1427480" cy="97546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538" tIns="96354" rIns="75538" bIns="96354" numCol="1" spcCol="1270" anchor="ctr" anchorCtr="0">
          <a:noAutofit/>
        </a:bodyPr>
        <a:lstStyle/>
        <a:p>
          <a:pPr marL="0" lvl="0" indent="0" algn="ctr" defTabSz="711200">
            <a:lnSpc>
              <a:spcPct val="90000"/>
            </a:lnSpc>
            <a:spcBef>
              <a:spcPct val="0"/>
            </a:spcBef>
            <a:spcAft>
              <a:spcPct val="35000"/>
            </a:spcAft>
            <a:buNone/>
          </a:pPr>
          <a:r>
            <a:rPr lang="en-US" sz="1600" kern="1200" dirty="0"/>
            <a:t>Replace</a:t>
          </a:r>
        </a:p>
      </dsp:txBody>
      <dsp:txXfrm>
        <a:off x="0" y="2223"/>
        <a:ext cx="1427480" cy="975466"/>
      </dsp:txXfrm>
    </dsp:sp>
    <dsp:sp modelId="{D1AA3A82-2CB9-41A4-B85C-F654C10077FE}">
      <dsp:nvSpPr>
        <dsp:cNvPr id="0" name=""/>
        <dsp:cNvSpPr/>
      </dsp:nvSpPr>
      <dsp:spPr>
        <a:xfrm>
          <a:off x="1427480" y="1036217"/>
          <a:ext cx="5709923" cy="975466"/>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0788" tIns="247768" rIns="110788" bIns="247768" numCol="1" spcCol="1270" anchor="ctr" anchorCtr="0">
          <a:noAutofit/>
        </a:bodyPr>
        <a:lstStyle/>
        <a:p>
          <a:pPr marL="0" lvl="0" indent="0" algn="l" defTabSz="577850">
            <a:lnSpc>
              <a:spcPct val="90000"/>
            </a:lnSpc>
            <a:spcBef>
              <a:spcPct val="0"/>
            </a:spcBef>
            <a:spcAft>
              <a:spcPct val="35000"/>
            </a:spcAft>
            <a:buNone/>
          </a:pPr>
          <a:r>
            <a:rPr lang="en-US" sz="1300" kern="1200"/>
            <a:t>Align standartds (TEKS) to the TCRWP Units of Study.</a:t>
          </a:r>
        </a:p>
      </dsp:txBody>
      <dsp:txXfrm>
        <a:off x="1427480" y="1036217"/>
        <a:ext cx="5709923" cy="975466"/>
      </dsp:txXfrm>
    </dsp:sp>
    <dsp:sp modelId="{81BE31E9-AE2B-4CED-A0B0-200ADD8A0707}">
      <dsp:nvSpPr>
        <dsp:cNvPr id="0" name=""/>
        <dsp:cNvSpPr/>
      </dsp:nvSpPr>
      <dsp:spPr>
        <a:xfrm>
          <a:off x="0" y="1036217"/>
          <a:ext cx="1427480" cy="97546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538" tIns="96354" rIns="75538" bIns="96354" numCol="1" spcCol="1270" anchor="ctr" anchorCtr="0">
          <a:noAutofit/>
        </a:bodyPr>
        <a:lstStyle/>
        <a:p>
          <a:pPr marL="0" lvl="0" indent="0" algn="ctr" defTabSz="711200">
            <a:lnSpc>
              <a:spcPct val="90000"/>
            </a:lnSpc>
            <a:spcBef>
              <a:spcPct val="0"/>
            </a:spcBef>
            <a:spcAft>
              <a:spcPct val="35000"/>
            </a:spcAft>
            <a:buNone/>
          </a:pPr>
          <a:r>
            <a:rPr lang="en-US" sz="1600" kern="1200"/>
            <a:t>Align</a:t>
          </a:r>
        </a:p>
      </dsp:txBody>
      <dsp:txXfrm>
        <a:off x="0" y="1036217"/>
        <a:ext cx="1427480" cy="975466"/>
      </dsp:txXfrm>
    </dsp:sp>
    <dsp:sp modelId="{665DA99D-5DA8-4395-A8F4-EBBC5D5469B3}">
      <dsp:nvSpPr>
        <dsp:cNvPr id="0" name=""/>
        <dsp:cNvSpPr/>
      </dsp:nvSpPr>
      <dsp:spPr>
        <a:xfrm>
          <a:off x="1427480" y="2070211"/>
          <a:ext cx="5709923" cy="975466"/>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0788" tIns="247768" rIns="110788" bIns="247768" numCol="1" spcCol="1270" anchor="ctr" anchorCtr="0">
          <a:noAutofit/>
        </a:bodyPr>
        <a:lstStyle/>
        <a:p>
          <a:pPr marL="0" lvl="0" indent="0" algn="l" defTabSz="577850">
            <a:lnSpc>
              <a:spcPct val="90000"/>
            </a:lnSpc>
            <a:spcBef>
              <a:spcPct val="0"/>
            </a:spcBef>
            <a:spcAft>
              <a:spcPct val="35000"/>
            </a:spcAft>
            <a:buNone/>
          </a:pPr>
          <a:r>
            <a:rPr lang="en-US" sz="1300" kern="1200" dirty="0"/>
            <a:t>Adjust formative and summative assessments to fit the individual needs of students</a:t>
          </a:r>
        </a:p>
      </dsp:txBody>
      <dsp:txXfrm>
        <a:off x="1427480" y="2070211"/>
        <a:ext cx="5709923" cy="975466"/>
      </dsp:txXfrm>
    </dsp:sp>
    <dsp:sp modelId="{3EB3E2D1-E945-45CD-8304-2C1802E3EB8F}">
      <dsp:nvSpPr>
        <dsp:cNvPr id="0" name=""/>
        <dsp:cNvSpPr/>
      </dsp:nvSpPr>
      <dsp:spPr>
        <a:xfrm>
          <a:off x="0" y="2070211"/>
          <a:ext cx="1427480" cy="97546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538" tIns="96354" rIns="75538" bIns="96354" numCol="1" spcCol="1270" anchor="ctr" anchorCtr="0">
          <a:noAutofit/>
        </a:bodyPr>
        <a:lstStyle/>
        <a:p>
          <a:pPr marL="0" lvl="0" indent="0" algn="ctr" defTabSz="711200">
            <a:lnSpc>
              <a:spcPct val="90000"/>
            </a:lnSpc>
            <a:spcBef>
              <a:spcPct val="0"/>
            </a:spcBef>
            <a:spcAft>
              <a:spcPct val="35000"/>
            </a:spcAft>
            <a:buNone/>
          </a:pPr>
          <a:r>
            <a:rPr lang="en-US" sz="1600" kern="1200"/>
            <a:t>Adjust</a:t>
          </a:r>
        </a:p>
      </dsp:txBody>
      <dsp:txXfrm>
        <a:off x="0" y="2070211"/>
        <a:ext cx="1427480" cy="975466"/>
      </dsp:txXfrm>
    </dsp:sp>
    <dsp:sp modelId="{657C83BF-F413-41CB-9A2B-18F21FA091A4}">
      <dsp:nvSpPr>
        <dsp:cNvPr id="0" name=""/>
        <dsp:cNvSpPr/>
      </dsp:nvSpPr>
      <dsp:spPr>
        <a:xfrm>
          <a:off x="1427480" y="3104205"/>
          <a:ext cx="5709923" cy="975466"/>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0788" tIns="247768" rIns="110788" bIns="247768" numCol="1" spcCol="1270" anchor="ctr" anchorCtr="0">
          <a:noAutofit/>
        </a:bodyPr>
        <a:lstStyle/>
        <a:p>
          <a:pPr marL="0" lvl="0" indent="0" algn="l" defTabSz="577850">
            <a:lnSpc>
              <a:spcPct val="90000"/>
            </a:lnSpc>
            <a:spcBef>
              <a:spcPct val="0"/>
            </a:spcBef>
            <a:spcAft>
              <a:spcPct val="35000"/>
            </a:spcAft>
            <a:buNone/>
          </a:pPr>
          <a:r>
            <a:rPr lang="en-US" sz="1300" kern="1200" dirty="0"/>
            <a:t>Understand how to approach a sensitive subject like the Holocaust </a:t>
          </a:r>
        </a:p>
      </dsp:txBody>
      <dsp:txXfrm>
        <a:off x="1427480" y="3104205"/>
        <a:ext cx="5709923" cy="975466"/>
      </dsp:txXfrm>
    </dsp:sp>
    <dsp:sp modelId="{837C3592-6020-4BF4-AFE1-9529F6667FB5}">
      <dsp:nvSpPr>
        <dsp:cNvPr id="0" name=""/>
        <dsp:cNvSpPr/>
      </dsp:nvSpPr>
      <dsp:spPr>
        <a:xfrm>
          <a:off x="0" y="3104205"/>
          <a:ext cx="1427480" cy="97546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538" tIns="96354" rIns="75538" bIns="96354" numCol="1" spcCol="1270" anchor="ctr" anchorCtr="0">
          <a:noAutofit/>
        </a:bodyPr>
        <a:lstStyle/>
        <a:p>
          <a:pPr marL="0" lvl="0" indent="0" algn="ctr" defTabSz="711200">
            <a:lnSpc>
              <a:spcPct val="90000"/>
            </a:lnSpc>
            <a:spcBef>
              <a:spcPct val="0"/>
            </a:spcBef>
            <a:spcAft>
              <a:spcPct val="35000"/>
            </a:spcAft>
            <a:buNone/>
          </a:pPr>
          <a:r>
            <a:rPr lang="en-US" sz="1600" kern="1200"/>
            <a:t>Understand</a:t>
          </a:r>
        </a:p>
      </dsp:txBody>
      <dsp:txXfrm>
        <a:off x="0" y="3104205"/>
        <a:ext cx="1427480" cy="975466"/>
      </dsp:txXfrm>
    </dsp:sp>
    <dsp:sp modelId="{7278F31A-C2EA-4302-87CC-3D5DD3786BC6}">
      <dsp:nvSpPr>
        <dsp:cNvPr id="0" name=""/>
        <dsp:cNvSpPr/>
      </dsp:nvSpPr>
      <dsp:spPr>
        <a:xfrm>
          <a:off x="1427480" y="4138199"/>
          <a:ext cx="5709923" cy="975466"/>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0788" tIns="247768" rIns="110788" bIns="247768" numCol="1" spcCol="1270" anchor="ctr" anchorCtr="0">
          <a:noAutofit/>
        </a:bodyPr>
        <a:lstStyle/>
        <a:p>
          <a:pPr marL="0" lvl="0" indent="0" algn="l" defTabSz="577850">
            <a:lnSpc>
              <a:spcPct val="90000"/>
            </a:lnSpc>
            <a:spcBef>
              <a:spcPct val="0"/>
            </a:spcBef>
            <a:spcAft>
              <a:spcPct val="35000"/>
            </a:spcAft>
            <a:buNone/>
          </a:pPr>
          <a:r>
            <a:rPr lang="en-US" sz="1300" kern="1200" dirty="0"/>
            <a:t>Be prepared to teach essential research with content that matters and is more meaningful!</a:t>
          </a:r>
        </a:p>
      </dsp:txBody>
      <dsp:txXfrm>
        <a:off x="1427480" y="4138199"/>
        <a:ext cx="5709923" cy="975466"/>
      </dsp:txXfrm>
    </dsp:sp>
    <dsp:sp modelId="{1EF39D72-6465-44CE-B002-192A57D60B12}">
      <dsp:nvSpPr>
        <dsp:cNvPr id="0" name=""/>
        <dsp:cNvSpPr/>
      </dsp:nvSpPr>
      <dsp:spPr>
        <a:xfrm>
          <a:off x="0" y="4138199"/>
          <a:ext cx="1427480" cy="97546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538" tIns="96354" rIns="75538" bIns="96354" numCol="1" spcCol="1270" anchor="ctr" anchorCtr="0">
          <a:noAutofit/>
        </a:bodyPr>
        <a:lstStyle/>
        <a:p>
          <a:pPr marL="0" lvl="0" indent="0" algn="ctr" defTabSz="711200">
            <a:lnSpc>
              <a:spcPct val="90000"/>
            </a:lnSpc>
            <a:spcBef>
              <a:spcPct val="0"/>
            </a:spcBef>
            <a:spcAft>
              <a:spcPct val="35000"/>
            </a:spcAft>
            <a:buNone/>
          </a:pPr>
          <a:r>
            <a:rPr lang="en-US" sz="1600" kern="1200" dirty="0"/>
            <a:t>Prep</a:t>
          </a:r>
        </a:p>
      </dsp:txBody>
      <dsp:txXfrm>
        <a:off x="0" y="4138199"/>
        <a:ext cx="1427480" cy="975466"/>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2/26/26</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2/26/26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196109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4040438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2090324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dirty="0"/>
          </a:p>
        </p:txBody>
      </p:sp>
    </p:spTree>
    <p:extLst>
      <p:ext uri="{BB962C8B-B14F-4D97-AF65-F5344CB8AC3E}">
        <p14:creationId xmlns:p14="http://schemas.microsoft.com/office/powerpoint/2010/main" val="206614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8</a:t>
            </a:fld>
            <a:endParaRPr lang="en-US" dirty="0"/>
          </a:p>
        </p:txBody>
      </p:sp>
    </p:spTree>
    <p:extLst>
      <p:ext uri="{BB962C8B-B14F-4D97-AF65-F5344CB8AC3E}">
        <p14:creationId xmlns:p14="http://schemas.microsoft.com/office/powerpoint/2010/main" val="1025326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9</a:t>
            </a:fld>
            <a:endParaRPr lang="en-US" dirty="0"/>
          </a:p>
        </p:txBody>
      </p:sp>
    </p:spTree>
    <p:extLst>
      <p:ext uri="{BB962C8B-B14F-4D97-AF65-F5344CB8AC3E}">
        <p14:creationId xmlns:p14="http://schemas.microsoft.com/office/powerpoint/2010/main" val="4160510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10</a:t>
            </a:fld>
            <a:endParaRPr lang="en-US" dirty="0"/>
          </a:p>
        </p:txBody>
      </p:sp>
    </p:spTree>
    <p:extLst>
      <p:ext uri="{BB962C8B-B14F-4D97-AF65-F5344CB8AC3E}">
        <p14:creationId xmlns:p14="http://schemas.microsoft.com/office/powerpoint/2010/main" val="236659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11</a:t>
            </a:fld>
            <a:endParaRPr lang="en-US" dirty="0"/>
          </a:p>
        </p:txBody>
      </p:sp>
    </p:spTree>
    <p:extLst>
      <p:ext uri="{BB962C8B-B14F-4D97-AF65-F5344CB8AC3E}">
        <p14:creationId xmlns:p14="http://schemas.microsoft.com/office/powerpoint/2010/main" val="3105683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12</a:t>
            </a:fld>
            <a:endParaRPr lang="en-US" dirty="0"/>
          </a:p>
        </p:txBody>
      </p:sp>
    </p:spTree>
    <p:extLst>
      <p:ext uri="{BB962C8B-B14F-4D97-AF65-F5344CB8AC3E}">
        <p14:creationId xmlns:p14="http://schemas.microsoft.com/office/powerpoint/2010/main" val="840986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13</a:t>
            </a:fld>
            <a:endParaRPr lang="en-US" dirty="0"/>
          </a:p>
        </p:txBody>
      </p:sp>
    </p:spTree>
    <p:extLst>
      <p:ext uri="{BB962C8B-B14F-4D97-AF65-F5344CB8AC3E}">
        <p14:creationId xmlns:p14="http://schemas.microsoft.com/office/powerpoint/2010/main" val="1271079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15</a:t>
            </a:fld>
            <a:endParaRPr lang="en-US" dirty="0"/>
          </a:p>
        </p:txBody>
      </p:sp>
    </p:spTree>
    <p:extLst>
      <p:ext uri="{BB962C8B-B14F-4D97-AF65-F5344CB8AC3E}">
        <p14:creationId xmlns:p14="http://schemas.microsoft.com/office/powerpoint/2010/main" val="3556092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16</a:t>
            </a:fld>
            <a:endParaRPr lang="en-US" dirty="0"/>
          </a:p>
        </p:txBody>
      </p:sp>
    </p:spTree>
    <p:extLst>
      <p:ext uri="{BB962C8B-B14F-4D97-AF65-F5344CB8AC3E}">
        <p14:creationId xmlns:p14="http://schemas.microsoft.com/office/powerpoint/2010/main" val="575465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17</a:t>
            </a:fld>
            <a:endParaRPr lang="en-US" dirty="0"/>
          </a:p>
        </p:txBody>
      </p:sp>
    </p:spTree>
    <p:extLst>
      <p:ext uri="{BB962C8B-B14F-4D97-AF65-F5344CB8AC3E}">
        <p14:creationId xmlns:p14="http://schemas.microsoft.com/office/powerpoint/2010/main" val="4194670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18</a:t>
            </a:fld>
            <a:endParaRPr lang="en-US" dirty="0"/>
          </a:p>
        </p:txBody>
      </p:sp>
    </p:spTree>
    <p:extLst>
      <p:ext uri="{BB962C8B-B14F-4D97-AF65-F5344CB8AC3E}">
        <p14:creationId xmlns:p14="http://schemas.microsoft.com/office/powerpoint/2010/main" val="537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19</a:t>
            </a:fld>
            <a:endParaRPr lang="en-US" dirty="0"/>
          </a:p>
        </p:txBody>
      </p:sp>
    </p:spTree>
    <p:extLst>
      <p:ext uri="{BB962C8B-B14F-4D97-AF65-F5344CB8AC3E}">
        <p14:creationId xmlns:p14="http://schemas.microsoft.com/office/powerpoint/2010/main" val="702683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www.geograph.org.uk/photo/1953849"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mailto:Joshua.Bicknell@springbranchisd.com"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5776792" y="487679"/>
            <a:ext cx="5378055" cy="3376691"/>
          </a:xfrm>
        </p:spPr>
        <p:txBody>
          <a:bodyPr anchor="b">
            <a:normAutofit/>
          </a:bodyPr>
          <a:lstStyle/>
          <a:p>
            <a:r>
              <a:rPr lang="en-US" dirty="0"/>
              <a:t>Make it meaningful: Transforming the TCRWP Research Unit</a:t>
            </a:r>
          </a:p>
        </p:txBody>
      </p:sp>
      <p:sp>
        <p:nvSpPr>
          <p:cNvPr id="5" name="Title 1">
            <a:extLst>
              <a:ext uri="{FF2B5EF4-FFF2-40B4-BE49-F238E27FC236}">
                <a16:creationId xmlns:a16="http://schemas.microsoft.com/office/drawing/2014/main" id="{B1CAF906-6374-9AA4-E694-5F49CCB1E030}"/>
              </a:ext>
            </a:extLst>
          </p:cNvPr>
          <p:cNvSpPr txBox="1">
            <a:spLocks/>
          </p:cNvSpPr>
          <p:nvPr/>
        </p:nvSpPr>
        <p:spPr>
          <a:xfrm>
            <a:off x="6415209" y="3864371"/>
            <a:ext cx="5195761" cy="65064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r>
              <a:rPr lang="en-US" cap="none" dirty="0"/>
              <a:t>Teaching the Holocaust </a:t>
            </a:r>
          </a:p>
        </p:txBody>
      </p:sp>
      <p:sp>
        <p:nvSpPr>
          <p:cNvPr id="3" name="Title 1">
            <a:extLst>
              <a:ext uri="{FF2B5EF4-FFF2-40B4-BE49-F238E27FC236}">
                <a16:creationId xmlns:a16="http://schemas.microsoft.com/office/drawing/2014/main" id="{055C84D3-70C9-BC05-EDA1-AC1FE77BFD55}"/>
              </a:ext>
            </a:extLst>
          </p:cNvPr>
          <p:cNvSpPr txBox="1">
            <a:spLocks/>
          </p:cNvSpPr>
          <p:nvPr/>
        </p:nvSpPr>
        <p:spPr>
          <a:xfrm>
            <a:off x="6883675" y="4715298"/>
            <a:ext cx="5195761" cy="650649"/>
          </a:xfrm>
          <a:prstGeom prst="rect">
            <a:avLst/>
          </a:prstGeom>
        </p:spPr>
        <p:txBody>
          <a:bodyPr vert="horz" lIns="91440" tIns="45720" rIns="91440" bIns="45720" rtlCol="0" anchor="b">
            <a:normAutofit fontScale="85000" lnSpcReduction="20000"/>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r>
              <a:rPr lang="en-US" cap="none" dirty="0"/>
              <a:t>Josh Bicknell</a:t>
            </a:r>
            <a:endParaRPr lang="en-US" dirty="0"/>
          </a:p>
          <a:p>
            <a:r>
              <a:rPr lang="en-US" cap="none" dirty="0"/>
              <a:t>ELA 8</a:t>
            </a:r>
          </a:p>
        </p:txBody>
      </p:sp>
      <p:pic>
        <p:nvPicPr>
          <p:cNvPr id="16" name="Picture 15" descr="A white stone sculpture with holes in it&#10;&#10;AI-generated content may be incorrect.">
            <a:extLst>
              <a:ext uri="{FF2B5EF4-FFF2-40B4-BE49-F238E27FC236}">
                <a16:creationId xmlns:a16="http://schemas.microsoft.com/office/drawing/2014/main" id="{666AE37F-DD9D-2468-844C-ACDE6A86A40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2564" y="1795080"/>
            <a:ext cx="5378055" cy="4138581"/>
          </a:xfrm>
          <a:prstGeom prst="rect">
            <a:avLst/>
          </a:prstGeom>
        </p:spPr>
      </p:pic>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title"/>
          </p:nvPr>
        </p:nvSpPr>
        <p:spPr>
          <a:xfrm>
            <a:off x="448129" y="286276"/>
            <a:ext cx="2895600" cy="1325563"/>
          </a:xfrm>
        </p:spPr>
        <p:txBody>
          <a:bodyPr vert="horz" lIns="91440" tIns="45720" rIns="91440" bIns="45720" rtlCol="0" anchor="b">
            <a:normAutofit/>
          </a:bodyPr>
          <a:lstStyle/>
          <a:p>
            <a:r>
              <a:rPr lang="en-US" kern="1200" cap="all" spc="150" baseline="0">
                <a:latin typeface="+mj-lt"/>
                <a:ea typeface="+mj-ea"/>
                <a:cs typeface="+mj-cs"/>
              </a:rPr>
              <a:t>What's the problem?</a:t>
            </a:r>
          </a:p>
        </p:txBody>
      </p:sp>
      <p:sp>
        <p:nvSpPr>
          <p:cNvPr id="4" name="Title 1">
            <a:extLst>
              <a:ext uri="{FF2B5EF4-FFF2-40B4-BE49-F238E27FC236}">
                <a16:creationId xmlns:a16="http://schemas.microsoft.com/office/drawing/2014/main" id="{7C5A4A1A-019C-2434-3C84-13A564F7932C}"/>
              </a:ext>
            </a:extLst>
          </p:cNvPr>
          <p:cNvSpPr txBox="1">
            <a:spLocks/>
          </p:cNvSpPr>
          <p:nvPr/>
        </p:nvSpPr>
        <p:spPr>
          <a:xfrm>
            <a:off x="448129" y="1786674"/>
            <a:ext cx="4538109" cy="383184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pPr>
              <a:lnSpc>
                <a:spcPct val="130000"/>
              </a:lnSpc>
              <a:spcBef>
                <a:spcPts val="1000"/>
              </a:spcBef>
            </a:pPr>
            <a:r>
              <a:rPr lang="en-US" sz="1600" cap="none" dirty="0">
                <a:latin typeface="+mn-lt"/>
                <a:ea typeface="+mn-ea"/>
                <a:cs typeface="+mn-cs"/>
              </a:rPr>
              <a:t>The "Essential Research Skills for Teens" unit by Lucy Calkins requires a major overhaul. Our students also deserve an introduction to the important topic of the Holocaust while simultaneously teaching them the critical skills of research synthesis, understanding bias, identifying sources, and more.</a:t>
            </a:r>
            <a:br>
              <a:rPr lang="en-US" sz="1600" cap="none" dirty="0">
                <a:latin typeface="+mn-lt"/>
                <a:ea typeface="+mn-ea"/>
                <a:cs typeface="+mn-cs"/>
              </a:rPr>
            </a:br>
            <a:r>
              <a:rPr lang="en-US" sz="1600" cap="none" dirty="0">
                <a:latin typeface="+mn-lt"/>
                <a:ea typeface="+mn-ea"/>
                <a:cs typeface="+mn-cs"/>
              </a:rPr>
              <a:t>Furthermore, the TCRWP Units of Study does not align with the science of reading (per Texas law), and lacks standards alignment and suggestions for differentiated instruction, including for Special Ed and ESL students.</a:t>
            </a:r>
          </a:p>
        </p:txBody>
      </p:sp>
      <p:sp>
        <p:nvSpPr>
          <p:cNvPr id="9" name="Slide Number Placeholder 3">
            <a:extLst>
              <a:ext uri="{FF2B5EF4-FFF2-40B4-BE49-F238E27FC236}">
                <a16:creationId xmlns:a16="http://schemas.microsoft.com/office/drawing/2014/main" id="{B4CAF078-C815-A349-652B-77E796093CC6}"/>
              </a:ext>
            </a:extLst>
          </p:cNvPr>
          <p:cNvSpPr>
            <a:spLocks noGrp="1"/>
          </p:cNvSpPr>
          <p:nvPr>
            <p:ph type="sldNum" sz="quarter" idx="12"/>
          </p:nvPr>
        </p:nvSpPr>
        <p:spPr>
          <a:xfrm>
            <a:off x="10373350" y="6356349"/>
            <a:ext cx="987552" cy="365125"/>
          </a:xfrm>
        </p:spPr>
        <p:txBody>
          <a:bodyPr/>
          <a:lstStyle/>
          <a:p>
            <a:pPr>
              <a:spcAft>
                <a:spcPts val="600"/>
              </a:spcAft>
            </a:pPr>
            <a:fld id="{A49DFD55-3C28-40EF-9E31-A92D2E4017FF}" type="slidenum">
              <a:rPr lang="en-US" smtClean="0"/>
              <a:pPr>
                <a:spcAft>
                  <a:spcPts val="600"/>
                </a:spcAft>
              </a:pPr>
              <a:t>2</a:t>
            </a:fld>
            <a:endParaRPr lang="en-US"/>
          </a:p>
        </p:txBody>
      </p:sp>
    </p:spTree>
    <p:extLst>
      <p:ext uri="{BB962C8B-B14F-4D97-AF65-F5344CB8AC3E}">
        <p14:creationId xmlns:p14="http://schemas.microsoft.com/office/powerpoint/2010/main" val="608796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title"/>
          </p:nvPr>
        </p:nvSpPr>
        <p:spPr>
          <a:xfrm>
            <a:off x="1322318" y="268360"/>
            <a:ext cx="7288282" cy="2121177"/>
          </a:xfrm>
        </p:spPr>
        <p:txBody>
          <a:bodyPr vert="horz" lIns="91440" tIns="45720" rIns="91440" bIns="45720" rtlCol="0" anchor="ctr">
            <a:normAutofit/>
          </a:bodyPr>
          <a:lstStyle/>
          <a:p>
            <a:r>
              <a:rPr lang="en-US" kern="1200" cap="all" spc="150" baseline="0"/>
              <a:t>What's the Solution?</a:t>
            </a:r>
          </a:p>
        </p:txBody>
      </p:sp>
      <p:sp>
        <p:nvSpPr>
          <p:cNvPr id="4" name="Title 1">
            <a:extLst>
              <a:ext uri="{FF2B5EF4-FFF2-40B4-BE49-F238E27FC236}">
                <a16:creationId xmlns:a16="http://schemas.microsoft.com/office/drawing/2014/main" id="{7C5A4A1A-019C-2434-3C84-13A564F7932C}"/>
              </a:ext>
            </a:extLst>
          </p:cNvPr>
          <p:cNvSpPr txBox="1">
            <a:spLocks/>
          </p:cNvSpPr>
          <p:nvPr/>
        </p:nvSpPr>
        <p:spPr>
          <a:xfrm>
            <a:off x="1322318" y="1874888"/>
            <a:ext cx="4655252" cy="450718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pPr>
              <a:spcBef>
                <a:spcPts val="1000"/>
              </a:spcBef>
            </a:pPr>
            <a:r>
              <a:rPr lang="en-US" sz="1800" b="1" kern="1200" cap="none" spc="50" baseline="0" dirty="0">
                <a:solidFill>
                  <a:schemeClr val="tx1"/>
                </a:solidFill>
              </a:rPr>
              <a:t>It </a:t>
            </a:r>
            <a:r>
              <a:rPr lang="en-US" sz="1800" b="1" i="1" kern="1200" cap="none" spc="50" baseline="0" dirty="0">
                <a:solidFill>
                  <a:schemeClr val="tx1"/>
                </a:solidFill>
              </a:rPr>
              <a:t>is</a:t>
            </a:r>
            <a:r>
              <a:rPr lang="en-US" sz="1800" b="1" kern="1200" cap="none" spc="50" baseline="0" dirty="0">
                <a:solidFill>
                  <a:schemeClr val="tx1"/>
                </a:solidFill>
              </a:rPr>
              <a:t> still possible to follow district and campus expectations, utilizing the </a:t>
            </a:r>
            <a:r>
              <a:rPr lang="en-US" sz="1800" b="1" cap="none" spc="50" dirty="0">
                <a:solidFill>
                  <a:schemeClr val="tx1"/>
                </a:solidFill>
              </a:rPr>
              <a:t>Units of</a:t>
            </a:r>
            <a:r>
              <a:rPr lang="en-US" sz="1800" b="1" kern="1200" cap="none" spc="50" baseline="0" dirty="0">
                <a:solidFill>
                  <a:schemeClr val="tx1"/>
                </a:solidFill>
              </a:rPr>
              <a:t> </a:t>
            </a:r>
            <a:r>
              <a:rPr lang="en-US" sz="1800" b="1" cap="none" spc="50" dirty="0">
                <a:solidFill>
                  <a:schemeClr val="tx1"/>
                </a:solidFill>
              </a:rPr>
              <a:t>Study writing</a:t>
            </a:r>
            <a:r>
              <a:rPr lang="en-US" sz="1800" b="1" kern="1200" cap="none" spc="50" baseline="0" dirty="0">
                <a:solidFill>
                  <a:schemeClr val="tx1"/>
                </a:solidFill>
              </a:rPr>
              <a:t> workshop framework and following similar lessons</a:t>
            </a:r>
            <a:r>
              <a:rPr lang="en-US" sz="1800" b="1" cap="none" spc="50" dirty="0">
                <a:solidFill>
                  <a:schemeClr val="tx1"/>
                </a:solidFill>
              </a:rPr>
              <a:t> as required</a:t>
            </a:r>
            <a:r>
              <a:rPr lang="en-US" sz="1800" b="1" kern="1200" cap="none" spc="50" baseline="0" dirty="0">
                <a:solidFill>
                  <a:schemeClr val="tx1"/>
                </a:solidFill>
              </a:rPr>
              <a:t>, teaching the same skills, at the same time, </a:t>
            </a:r>
            <a:r>
              <a:rPr lang="en-US" sz="1800" b="1" cap="none" spc="50" dirty="0">
                <a:solidFill>
                  <a:schemeClr val="tx1"/>
                </a:solidFill>
              </a:rPr>
              <a:t>including by "Bends."</a:t>
            </a:r>
            <a:r>
              <a:rPr lang="en-US" sz="1800" b="1" kern="1200" cap="none" spc="50" baseline="0" dirty="0">
                <a:solidFill>
                  <a:schemeClr val="tx1"/>
                </a:solidFill>
              </a:rPr>
              <a:t> </a:t>
            </a:r>
          </a:p>
          <a:p>
            <a:pPr>
              <a:spcBef>
                <a:spcPts val="1000"/>
              </a:spcBef>
            </a:pPr>
            <a:r>
              <a:rPr lang="en-US" sz="1800" b="1" cap="none" spc="50" dirty="0">
                <a:solidFill>
                  <a:schemeClr val="tx1"/>
                </a:solidFill>
              </a:rPr>
              <a:t>We do this by replacing</a:t>
            </a:r>
            <a:r>
              <a:rPr lang="en-US" sz="1800" b="1" kern="1200" cap="none" spc="50" baseline="0" dirty="0">
                <a:solidFill>
                  <a:schemeClr val="tx1"/>
                </a:solidFill>
              </a:rPr>
              <a:t> the content with the </a:t>
            </a:r>
            <a:r>
              <a:rPr lang="en-US" sz="1800" b="1" cap="none" spc="50" dirty="0">
                <a:solidFill>
                  <a:schemeClr val="tx1"/>
                </a:solidFill>
              </a:rPr>
              <a:t>content (</a:t>
            </a:r>
            <a:r>
              <a:rPr lang="en-US" sz="1800" b="1" kern="1200" cap="none" spc="50" baseline="0" dirty="0">
                <a:solidFill>
                  <a:schemeClr val="tx1"/>
                </a:solidFill>
              </a:rPr>
              <a:t>age-appropriate Holocaust and human rights </a:t>
            </a:r>
            <a:r>
              <a:rPr lang="en-US" sz="1800" b="1" cap="none" spc="50" dirty="0">
                <a:solidFill>
                  <a:schemeClr val="tx1"/>
                </a:solidFill>
              </a:rPr>
              <a:t>study)</a:t>
            </a:r>
            <a:r>
              <a:rPr lang="en-US" sz="1800" b="1" kern="1200" cap="none" spc="50" baseline="0" dirty="0">
                <a:solidFill>
                  <a:schemeClr val="tx1"/>
                </a:solidFill>
              </a:rPr>
              <a:t> and using TEKS to align standards to the Units of Study curriculum</a:t>
            </a:r>
            <a:r>
              <a:rPr lang="en-US" sz="1800" b="1" cap="none" spc="50" dirty="0">
                <a:solidFill>
                  <a:schemeClr val="tx1"/>
                </a:solidFill>
              </a:rPr>
              <a:t> which otherwise does not include these. F</a:t>
            </a:r>
            <a:r>
              <a:rPr lang="en-US" sz="1800" b="1" kern="1200" cap="none" spc="50" baseline="0" dirty="0">
                <a:solidFill>
                  <a:schemeClr val="tx1"/>
                </a:solidFill>
              </a:rPr>
              <a:t>inally, we include ELPS for ESL students and differentiated activities and assessments to appropriately scaffold the subject to all students.</a:t>
            </a:r>
          </a:p>
        </p:txBody>
      </p:sp>
      <p:sp>
        <p:nvSpPr>
          <p:cNvPr id="11" name="Slide Number Placeholder 4">
            <a:extLst>
              <a:ext uri="{FF2B5EF4-FFF2-40B4-BE49-F238E27FC236}">
                <a16:creationId xmlns:a16="http://schemas.microsoft.com/office/drawing/2014/main" id="{A888D16C-913A-2E4B-87ED-50B837171F03}"/>
              </a:ext>
            </a:extLst>
          </p:cNvPr>
          <p:cNvSpPr>
            <a:spLocks noGrp="1"/>
          </p:cNvSpPr>
          <p:nvPr>
            <p:ph type="sldNum" sz="quarter" idx="12"/>
          </p:nvPr>
        </p:nvSpPr>
        <p:spPr>
          <a:xfrm>
            <a:off x="10373350" y="6356349"/>
            <a:ext cx="987552" cy="365125"/>
          </a:xfrm>
        </p:spPr>
        <p:txBody>
          <a:bodyPr vert="horz" lIns="91440" tIns="45720" rIns="91440" bIns="45720" rtlCol="0" anchor="ctr">
            <a:normAutofit/>
          </a:bodyPr>
          <a:lstStyle/>
          <a:p>
            <a:pPr>
              <a:spcAft>
                <a:spcPts val="600"/>
              </a:spcAft>
            </a:pPr>
            <a:fld id="{A49DFD55-3C28-40EF-9E31-A92D2E4017FF}" type="slidenum">
              <a:rPr lang="en-US" smtClean="0"/>
              <a:pPr>
                <a:spcAft>
                  <a:spcPts val="600"/>
                </a:spcAft>
              </a:pPr>
              <a:t>3</a:t>
            </a:fld>
            <a:endParaRPr lang="en-US"/>
          </a:p>
        </p:txBody>
      </p:sp>
      <p:pic>
        <p:nvPicPr>
          <p:cNvPr id="13" name="Picture 12" descr="Person working with laptop and binder">
            <a:extLst>
              <a:ext uri="{FF2B5EF4-FFF2-40B4-BE49-F238E27FC236}">
                <a16:creationId xmlns:a16="http://schemas.microsoft.com/office/drawing/2014/main" id="{B1572C94-7619-DB8D-BCC4-8E4D7BD69F46}"/>
              </a:ext>
            </a:extLst>
          </p:cNvPr>
          <p:cNvPicPr>
            <a:picLocks noChangeAspect="1"/>
          </p:cNvPicPr>
          <p:nvPr/>
        </p:nvPicPr>
        <p:blipFill rotWithShape="1">
          <a:blip r:embed="rId3"/>
          <a:srcRect l="15279" r="15279"/>
          <a:stretch/>
        </p:blipFill>
        <p:spPr>
          <a:xfrm>
            <a:off x="6840871" y="1874888"/>
            <a:ext cx="3548856" cy="3407051"/>
          </a:xfrm>
          <a:prstGeom prst="rect">
            <a:avLst/>
          </a:prstGeom>
          <a:noFill/>
        </p:spPr>
      </p:pic>
    </p:spTree>
    <p:extLst>
      <p:ext uri="{BB962C8B-B14F-4D97-AF65-F5344CB8AC3E}">
        <p14:creationId xmlns:p14="http://schemas.microsoft.com/office/powerpoint/2010/main" val="3710233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838201" y="895350"/>
            <a:ext cx="3247662" cy="1917700"/>
          </a:xfrm>
        </p:spPr>
        <p:txBody>
          <a:bodyPr vert="horz" lIns="91440" tIns="45720" rIns="91440" bIns="45720" rtlCol="0" anchor="ctr">
            <a:normAutofit/>
          </a:bodyPr>
          <a:lstStyle/>
          <a:p>
            <a:r>
              <a:rPr lang="en-US" kern="1200" cap="all" spc="150" baseline="0" dirty="0">
                <a:latin typeface="+mj-lt"/>
                <a:ea typeface="+mj-ea"/>
                <a:cs typeface="+mj-cs"/>
              </a:rPr>
              <a:t>Goals/overview</a:t>
            </a:r>
          </a:p>
        </p:txBody>
      </p:sp>
      <p:sp>
        <p:nvSpPr>
          <p:cNvPr id="6" name="Title 1">
            <a:extLst>
              <a:ext uri="{FF2B5EF4-FFF2-40B4-BE49-F238E27FC236}">
                <a16:creationId xmlns:a16="http://schemas.microsoft.com/office/drawing/2014/main" id="{322F32DC-9E66-8C8B-0583-59B4149186F0}"/>
              </a:ext>
            </a:extLst>
          </p:cNvPr>
          <p:cNvSpPr txBox="1">
            <a:spLocks/>
          </p:cNvSpPr>
          <p:nvPr/>
        </p:nvSpPr>
        <p:spPr>
          <a:xfrm>
            <a:off x="838200" y="2813049"/>
            <a:ext cx="3247662" cy="3238499"/>
          </a:xfrm>
          <a:prstGeom prst="rect">
            <a:avLst/>
          </a:prstGeom>
        </p:spPr>
        <p:txBody>
          <a:bodyPr vert="horz" lIns="91440" tIns="0" rIns="91440" bIns="45720" rtlCol="0">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pPr>
              <a:lnSpc>
                <a:spcPct val="100000"/>
              </a:lnSpc>
              <a:spcBef>
                <a:spcPts val="1000"/>
              </a:spcBef>
              <a:buFont typeface="Arial" panose="020B0604020202020204" pitchFamily="34" charset="0"/>
            </a:pPr>
            <a:r>
              <a:rPr lang="en-US" sz="1800" b="0" cap="none" spc="50" dirty="0">
                <a:solidFill>
                  <a:schemeClr val="tx1"/>
                </a:solidFill>
                <a:latin typeface="+mn-lt"/>
                <a:ea typeface="+mn-ea"/>
                <a:cs typeface="+mn-cs"/>
              </a:rPr>
              <a:t>At the end of this presentation, you will be able to:</a:t>
            </a: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vert="horz" lIns="91440" tIns="45720" rIns="91440" bIns="45720" rtlCol="0" anchor="ctr">
            <a:normAutofit/>
          </a:bodyPr>
          <a:lstStyle/>
          <a:p>
            <a:pPr>
              <a:spcAft>
                <a:spcPts val="600"/>
              </a:spcAft>
            </a:pPr>
            <a:fld id="{A49DFD55-3C28-40EF-9E31-A92D2E4017FF}" type="slidenum">
              <a:rPr lang="en-US" smtClean="0"/>
              <a:pPr>
                <a:spcAft>
                  <a:spcPts val="600"/>
                </a:spcAft>
              </a:pPr>
              <a:t>4</a:t>
            </a:fld>
            <a:endParaRPr lang="en-US"/>
          </a:p>
        </p:txBody>
      </p:sp>
      <p:graphicFrame>
        <p:nvGraphicFramePr>
          <p:cNvPr id="8" name="Content Placeholder 2">
            <a:extLst>
              <a:ext uri="{FF2B5EF4-FFF2-40B4-BE49-F238E27FC236}">
                <a16:creationId xmlns:a16="http://schemas.microsoft.com/office/drawing/2014/main" id="{4DD3299A-8E80-931A-19FA-09A0EB331F29}"/>
              </a:ext>
            </a:extLst>
          </p:cNvPr>
          <p:cNvGraphicFramePr>
            <a:graphicFrameLocks noGrp="1"/>
          </p:cNvGraphicFramePr>
          <p:nvPr>
            <p:ph type="tbl" sz="quarter" idx="14"/>
            <p:extLst>
              <p:ext uri="{D42A27DB-BD31-4B8C-83A1-F6EECF244321}">
                <p14:modId xmlns:p14="http://schemas.microsoft.com/office/powerpoint/2010/main" val="869852253"/>
              </p:ext>
            </p:extLst>
          </p:nvPr>
        </p:nvGraphicFramePr>
        <p:xfrm>
          <a:off x="4216396" y="895927"/>
          <a:ext cx="7137404" cy="5115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3219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AFA5E-469B-2BFC-9D4E-BD1EC6E48CA0}"/>
              </a:ext>
            </a:extLst>
          </p:cNvPr>
          <p:cNvSpPr>
            <a:spLocks noGrp="1"/>
          </p:cNvSpPr>
          <p:nvPr>
            <p:ph type="ctrTitle"/>
          </p:nvPr>
        </p:nvSpPr>
        <p:spPr>
          <a:xfrm>
            <a:off x="6991350" y="487680"/>
            <a:ext cx="4179570" cy="3376691"/>
          </a:xfrm>
        </p:spPr>
        <p:txBody>
          <a:bodyPr/>
          <a:lstStyle/>
          <a:p>
            <a:r>
              <a:rPr lang="en-US" dirty="0"/>
              <a:t>Preparing to teach</a:t>
            </a:r>
          </a:p>
        </p:txBody>
      </p:sp>
      <p:pic>
        <p:nvPicPr>
          <p:cNvPr id="16" name="Picture Placeholder 15" descr="Adult listening in class">
            <a:extLst>
              <a:ext uri="{FF2B5EF4-FFF2-40B4-BE49-F238E27FC236}">
                <a16:creationId xmlns:a16="http://schemas.microsoft.com/office/drawing/2014/main" id="{448EF356-1822-E2AE-2794-322870D4C222}"/>
              </a:ext>
            </a:extLst>
          </p:cNvPr>
          <p:cNvPicPr>
            <a:picLocks noGrp="1" noChangeAspect="1"/>
          </p:cNvPicPr>
          <p:nvPr>
            <p:ph type="pic" sz="quarter" idx="10"/>
          </p:nvPr>
        </p:nvPicPr>
        <p:blipFill>
          <a:blip r:embed="rId3"/>
          <a:srcRect l="18104" r="18104"/>
          <a:stretch/>
        </p:blipFill>
        <p:spPr>
          <a:xfrm>
            <a:off x="0" y="-5080"/>
            <a:ext cx="6576291" cy="6872605"/>
          </a:xfrm>
        </p:spPr>
      </p:pic>
      <p:cxnSp>
        <p:nvCxnSpPr>
          <p:cNvPr id="21" name="Straight Connector 20">
            <a:extLst>
              <a:ext uri="{FF2B5EF4-FFF2-40B4-BE49-F238E27FC236}">
                <a16:creationId xmlns:a16="http://schemas.microsoft.com/office/drawing/2014/main" id="{944268F6-A361-9907-F87F-9C4377ECAE6D}"/>
              </a:ext>
              <a:ext uri="{C183D7F6-B498-43B3-948B-1728B52AA6E4}">
                <adec:decorative xmlns:adec="http://schemas.microsoft.com/office/drawing/2017/decorative" val="1"/>
              </a:ext>
            </a:extLst>
          </p:cNvPr>
          <p:cNvCxnSpPr>
            <a:cxnSpLocks/>
          </p:cNvCxnSpPr>
          <p:nvPr/>
        </p:nvCxnSpPr>
        <p:spPr>
          <a:xfrm flipH="1" flipV="1">
            <a:off x="0" y="254643"/>
            <a:ext cx="6096000" cy="8557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459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What will you need</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651069" cy="3798937"/>
          </a:xfrm>
        </p:spPr>
        <p:txBody>
          <a:bodyPr vert="horz" lIns="91440" tIns="45720" rIns="91440" bIns="45720" rtlCol="0" anchor="t">
            <a:normAutofit/>
          </a:bodyPr>
          <a:lstStyle/>
          <a:p>
            <a:r>
              <a:rPr lang="en-US" dirty="0"/>
              <a:t>You will need the following:</a:t>
            </a:r>
          </a:p>
          <a:p>
            <a:pPr marL="283210" lvl="1"/>
            <a:r>
              <a:rPr lang="en-US" dirty="0"/>
              <a:t>Original TCRWP spiral, "Essential Research for Teens"</a:t>
            </a:r>
          </a:p>
          <a:p>
            <a:pPr marL="283210" lvl="1"/>
            <a:r>
              <a:rPr lang="en-US" dirty="0"/>
              <a:t>Padlet Links (Bookmarked) for Bends 1, 2, and 3 (Research Articles, Interactive Map, and “The Hangman” Padlet)</a:t>
            </a:r>
          </a:p>
          <a:p>
            <a:pPr marL="283210" lvl="1"/>
            <a:r>
              <a:rPr lang="en-US" dirty="0"/>
              <a:t>Presentation slides (optional) that follow sessions day-by-day</a:t>
            </a:r>
          </a:p>
          <a:p>
            <a:pPr marL="283210" lvl="1"/>
            <a:r>
              <a:rPr lang="en-US" dirty="0"/>
              <a:t>Holocaust Remembrance Toolkit from HMH (Packets sent by email and shared on Google Drive)</a:t>
            </a:r>
          </a:p>
          <a:p>
            <a:pPr marL="283210" lvl="1"/>
            <a:r>
              <a:rPr lang="en-US" dirty="0"/>
              <a:t>Holocaust Museum Houston's Digital Trunks with iPads – 1 per teacher, 30 per class</a:t>
            </a:r>
          </a:p>
          <a:p>
            <a:pPr marL="283210" lvl="1"/>
            <a:r>
              <a:rPr lang="en-US" dirty="0"/>
              <a:t>Copy of TEKS (Informational and Research)</a:t>
            </a:r>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6</a:t>
            </a:fld>
            <a:endParaRPr lang="en-US" dirty="0"/>
          </a:p>
        </p:txBody>
      </p:sp>
    </p:spTree>
    <p:extLst>
      <p:ext uri="{BB962C8B-B14F-4D97-AF65-F5344CB8AC3E}">
        <p14:creationId xmlns:p14="http://schemas.microsoft.com/office/powerpoint/2010/main" val="3571516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97BE-403B-122E-90D1-2788978A0B6F}"/>
              </a:ext>
            </a:extLst>
          </p:cNvPr>
          <p:cNvSpPr>
            <a:spLocks noGrp="1"/>
          </p:cNvSpPr>
          <p:nvPr>
            <p:ph type="ctrTitle"/>
          </p:nvPr>
        </p:nvSpPr>
        <p:spPr>
          <a:xfrm>
            <a:off x="6929357" y="1700014"/>
            <a:ext cx="4179570" cy="3457971"/>
          </a:xfrm>
        </p:spPr>
        <p:txBody>
          <a:bodyPr/>
          <a:lstStyle/>
          <a:p>
            <a:r>
              <a:rPr lang="en-US" dirty="0"/>
              <a:t>BUT FIRST...</a:t>
            </a:r>
            <a:br>
              <a:rPr lang="en-US" dirty="0"/>
            </a:br>
            <a:br>
              <a:rPr lang="en-US" dirty="0"/>
            </a:br>
            <a:r>
              <a:rPr lang="en-US" dirty="0"/>
              <a:t>Above all, you need …</a:t>
            </a:r>
          </a:p>
        </p:txBody>
      </p:sp>
    </p:spTree>
    <p:extLst>
      <p:ext uri="{BB962C8B-B14F-4D97-AF65-F5344CB8AC3E}">
        <p14:creationId xmlns:p14="http://schemas.microsoft.com/office/powerpoint/2010/main" val="334696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E2E6A-35EC-1B8E-0FD7-8C67870ACA64}"/>
              </a:ext>
            </a:extLst>
          </p:cNvPr>
          <p:cNvSpPr>
            <a:spLocks noGrp="1"/>
          </p:cNvSpPr>
          <p:nvPr>
            <p:ph type="title"/>
          </p:nvPr>
        </p:nvSpPr>
        <p:spPr>
          <a:xfrm>
            <a:off x="2272823" y="-309722"/>
            <a:ext cx="9302242" cy="1914393"/>
          </a:xfrm>
        </p:spPr>
        <p:txBody>
          <a:bodyPr/>
          <a:lstStyle/>
          <a:p>
            <a:r>
              <a:rPr lang="en-US" dirty="0"/>
              <a:t>A COMPREHENSIVE UNDERSTANDING OF THE HOLOCAUST, and </a:t>
            </a:r>
            <a:r>
              <a:rPr lang="en-US" b="1" dirty="0"/>
              <a:t>how</a:t>
            </a:r>
            <a:r>
              <a:rPr lang="en-US" dirty="0"/>
              <a:t> to teach it.</a:t>
            </a:r>
          </a:p>
        </p:txBody>
      </p:sp>
      <p:sp>
        <p:nvSpPr>
          <p:cNvPr id="12" name="Text Placeholder 11">
            <a:extLst>
              <a:ext uri="{FF2B5EF4-FFF2-40B4-BE49-F238E27FC236}">
                <a16:creationId xmlns:a16="http://schemas.microsoft.com/office/drawing/2014/main" id="{554B61B9-26F6-B304-92CD-03053DAAF2A8}"/>
              </a:ext>
            </a:extLst>
          </p:cNvPr>
          <p:cNvSpPr>
            <a:spLocks noGrp="1"/>
          </p:cNvSpPr>
          <p:nvPr>
            <p:ph type="body" idx="1"/>
          </p:nvPr>
        </p:nvSpPr>
        <p:spPr>
          <a:xfrm>
            <a:off x="1060881" y="2000579"/>
            <a:ext cx="3924300" cy="464499"/>
          </a:xfrm>
        </p:spPr>
        <p:txBody>
          <a:bodyPr/>
          <a:lstStyle/>
          <a:p>
            <a:r>
              <a:rPr lang="en-US" dirty="0"/>
              <a:t>Historical Accuracy</a:t>
            </a:r>
          </a:p>
        </p:txBody>
      </p:sp>
      <p:sp>
        <p:nvSpPr>
          <p:cNvPr id="35" name="Content Placeholder 34">
            <a:extLst>
              <a:ext uri="{FF2B5EF4-FFF2-40B4-BE49-F238E27FC236}">
                <a16:creationId xmlns:a16="http://schemas.microsoft.com/office/drawing/2014/main" id="{EDBE6233-75E9-40D1-968F-58CA9AD0FF50}"/>
              </a:ext>
            </a:extLst>
          </p:cNvPr>
          <p:cNvSpPr>
            <a:spLocks noGrp="1"/>
          </p:cNvSpPr>
          <p:nvPr>
            <p:ph sz="half" idx="13"/>
          </p:nvPr>
        </p:nvSpPr>
        <p:spPr>
          <a:xfrm>
            <a:off x="226695" y="2533898"/>
            <a:ext cx="4758486" cy="4324102"/>
          </a:xfrm>
        </p:spPr>
        <p:txBody>
          <a:bodyPr vert="horz" lIns="91440" tIns="0" rIns="91440" bIns="45720" rtlCol="0" anchor="t">
            <a:normAutofit fontScale="77500" lnSpcReduction="20000"/>
          </a:bodyPr>
          <a:lstStyle/>
          <a:p>
            <a:r>
              <a:rPr lang="en-US" dirty="0"/>
              <a:t>This is a powerful unit that most, if not all, students will be encountering for the first time. Teaching with historical accuracy is </a:t>
            </a:r>
            <a:r>
              <a:rPr lang="en-US" b="1" u="sng" dirty="0"/>
              <a:t>non-negotiable.</a:t>
            </a:r>
            <a:r>
              <a:rPr lang="en-US" dirty="0"/>
              <a:t> If in doubt, always ask.</a:t>
            </a:r>
          </a:p>
          <a:p>
            <a:pPr marL="283210" lvl="1"/>
            <a:r>
              <a:rPr lang="en-US" dirty="0"/>
              <a:t>Be able to DEFINE: What </a:t>
            </a:r>
            <a:r>
              <a:rPr lang="en-US" i="1" dirty="0"/>
              <a:t>is </a:t>
            </a:r>
            <a:r>
              <a:rPr lang="en-US" dirty="0"/>
              <a:t>the Holocaust? (Avoid the “11 million” confusion. To simplify: The Holocaust was the systematic, state-sponsored persecution and murder of 6 million Jews by the Nazi regime, its allies, and collaborators.) -&gt; Break each term down for students. What does “systematic” really mean? What does it mean to be ”state-sponsored”? </a:t>
            </a:r>
          </a:p>
          <a:p>
            <a:pPr marL="283210" lvl="1"/>
            <a:r>
              <a:rPr lang="en-US" dirty="0"/>
              <a:t>Understand the context of the Holocaust. (i.e. You must learn some European history, political ideologies, the Jewish experience and identity, and the crime of genocide, to name a few.) Additionally, spend time focusing on Jewish life BEFORE the Holocaust. The human element is the most critical of all.</a:t>
            </a:r>
          </a:p>
          <a:p>
            <a:pPr marL="283210" lvl="1"/>
            <a:r>
              <a:rPr lang="en-US" dirty="0"/>
              <a:t>Read through the Holocaust Remembrance Toolkit for a thorough understanding of the subject. Test yourself and when in doubt, ask again. </a:t>
            </a:r>
          </a:p>
        </p:txBody>
      </p:sp>
      <p:sp>
        <p:nvSpPr>
          <p:cNvPr id="14" name="Text Placeholder 13">
            <a:extLst>
              <a:ext uri="{FF2B5EF4-FFF2-40B4-BE49-F238E27FC236}">
                <a16:creationId xmlns:a16="http://schemas.microsoft.com/office/drawing/2014/main" id="{CB9F9E8B-42CD-AC26-AFC9-F1F66695693B}"/>
              </a:ext>
            </a:extLst>
          </p:cNvPr>
          <p:cNvSpPr>
            <a:spLocks noGrp="1"/>
          </p:cNvSpPr>
          <p:nvPr>
            <p:ph type="body" sz="quarter" idx="3"/>
          </p:nvPr>
        </p:nvSpPr>
        <p:spPr>
          <a:xfrm>
            <a:off x="5621963" y="1689260"/>
            <a:ext cx="3943627" cy="464499"/>
          </a:xfrm>
        </p:spPr>
        <p:txBody>
          <a:bodyPr/>
          <a:lstStyle/>
          <a:p>
            <a:r>
              <a:rPr lang="en-US" dirty="0"/>
              <a:t>Do This, Not That</a:t>
            </a:r>
          </a:p>
        </p:txBody>
      </p:sp>
      <p:sp>
        <p:nvSpPr>
          <p:cNvPr id="50" name="Content Placeholder 49">
            <a:extLst>
              <a:ext uri="{FF2B5EF4-FFF2-40B4-BE49-F238E27FC236}">
                <a16:creationId xmlns:a16="http://schemas.microsoft.com/office/drawing/2014/main" id="{8F6B2AE9-DDE4-FD99-A235-3B39EEE21481}"/>
              </a:ext>
            </a:extLst>
          </p:cNvPr>
          <p:cNvSpPr>
            <a:spLocks noGrp="1"/>
          </p:cNvSpPr>
          <p:nvPr>
            <p:ph sz="half" idx="14"/>
          </p:nvPr>
        </p:nvSpPr>
        <p:spPr>
          <a:xfrm>
            <a:off x="4923802" y="2085168"/>
            <a:ext cx="7268198" cy="4324102"/>
          </a:xfrm>
        </p:spPr>
        <p:txBody>
          <a:bodyPr vert="horz" lIns="91440" tIns="0" rIns="91440" bIns="45720" rtlCol="0" anchor="t">
            <a:noAutofit/>
          </a:bodyPr>
          <a:lstStyle/>
          <a:p>
            <a:r>
              <a:rPr lang="en-US" sz="1400" dirty="0"/>
              <a:t>There are some things to consider when teaching the Holocaust. Although we will be following the strict sessions (somewhat) of TCRWP as required, try to remember these general guidelines:</a:t>
            </a:r>
          </a:p>
          <a:p>
            <a:pPr marL="283210" lvl="1"/>
            <a:r>
              <a:rPr lang="en-US" sz="1400" dirty="0"/>
              <a:t>Avoid simplification. (Kids will ask tough questions - avoid the temptation to simplify your answers by using broad generalizations and moral simplifications. This is not a unit on “bullying” or simply “being an upstander.” While admirable, this is insufficient.)</a:t>
            </a:r>
          </a:p>
          <a:p>
            <a:pPr marL="283210" lvl="1"/>
            <a:r>
              <a:rPr lang="en-US" sz="1400" dirty="0"/>
              <a:t>Do NOT use simulations or make superficial comparisons (i.e. "Imagine if the principal took away all your rights!" Or "Imagine if the President declared all kids to be sent to boot camps!") - Comparisons in general are highly inappropriate and can lead to trivialization, minimization, and Holocaust distortion.</a:t>
            </a:r>
          </a:p>
          <a:p>
            <a:pPr marL="283210" lvl="1"/>
            <a:r>
              <a:rPr lang="en-US" sz="1400" dirty="0"/>
              <a:t>Monitor student research CLOSELY. It is best to use curated materials that are already approved. Students should not be exposed to potentially antisemitic content, Holocaust distortion, or sources that minimize or incorrectly contextualize the Holocaust. The unit will teach students to critically analyze sources, but until they arrive there, they need our guidance.</a:t>
            </a:r>
          </a:p>
          <a:p>
            <a:pPr marL="283210" lvl="1"/>
            <a:r>
              <a:rPr lang="en-US" sz="1400" dirty="0"/>
              <a:t>Show humanity, not shock value. Each picture has its place. Be mindful of the types of images you choose to show. Showing family photos from before and after the war, for example, can be more powerful for students when humanizing the "6 million."</a:t>
            </a:r>
          </a:p>
        </p:txBody>
      </p:sp>
    </p:spTree>
    <p:extLst>
      <p:ext uri="{BB962C8B-B14F-4D97-AF65-F5344CB8AC3E}">
        <p14:creationId xmlns:p14="http://schemas.microsoft.com/office/powerpoint/2010/main" val="103458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AFA5E-469B-2BFC-9D4E-BD1EC6E48CA0}"/>
              </a:ext>
            </a:extLst>
          </p:cNvPr>
          <p:cNvSpPr>
            <a:spLocks noGrp="1"/>
          </p:cNvSpPr>
          <p:nvPr>
            <p:ph type="ctrTitle"/>
          </p:nvPr>
        </p:nvSpPr>
        <p:spPr>
          <a:xfrm>
            <a:off x="6991350" y="1147626"/>
            <a:ext cx="4179570" cy="3376691"/>
          </a:xfrm>
        </p:spPr>
        <p:txBody>
          <a:bodyPr/>
          <a:lstStyle/>
          <a:p>
            <a:br>
              <a:rPr lang="en-US" dirty="0"/>
            </a:br>
            <a:r>
              <a:rPr lang="en-US" dirty="0"/>
              <a:t>TRANSFORMING THE WRITING WORKSHOP</a:t>
            </a:r>
          </a:p>
        </p:txBody>
      </p:sp>
      <p:pic>
        <p:nvPicPr>
          <p:cNvPr id="16" name="Picture Placeholder 15" descr="Close-up of smiling woman with glasses">
            <a:extLst>
              <a:ext uri="{FF2B5EF4-FFF2-40B4-BE49-F238E27FC236}">
                <a16:creationId xmlns:a16="http://schemas.microsoft.com/office/drawing/2014/main" id="{448EF356-1822-E2AE-2794-322870D4C222}"/>
              </a:ext>
            </a:extLst>
          </p:cNvPr>
          <p:cNvPicPr>
            <a:picLocks noGrp="1" noChangeAspect="1"/>
          </p:cNvPicPr>
          <p:nvPr>
            <p:ph type="pic" sz="quarter" idx="10"/>
          </p:nvPr>
        </p:nvPicPr>
        <p:blipFill>
          <a:blip r:embed="rId3"/>
          <a:srcRect l="18086" r="18086"/>
          <a:stretch/>
        </p:blipFill>
        <p:spPr>
          <a:xfrm>
            <a:off x="0" y="-5080"/>
            <a:ext cx="6576291" cy="6872605"/>
          </a:xfrm>
        </p:spPr>
      </p:pic>
      <p:cxnSp>
        <p:nvCxnSpPr>
          <p:cNvPr id="21" name="Straight Connector 20">
            <a:extLst>
              <a:ext uri="{FF2B5EF4-FFF2-40B4-BE49-F238E27FC236}">
                <a16:creationId xmlns:a16="http://schemas.microsoft.com/office/drawing/2014/main" id="{944268F6-A361-9907-F87F-9C4377ECAE6D}"/>
              </a:ext>
              <a:ext uri="{C183D7F6-B498-43B3-948B-1728B52AA6E4}">
                <adec:decorative xmlns:adec="http://schemas.microsoft.com/office/drawing/2017/decorative" val="1"/>
              </a:ext>
            </a:extLst>
          </p:cNvPr>
          <p:cNvCxnSpPr>
            <a:cxnSpLocks/>
          </p:cNvCxnSpPr>
          <p:nvPr/>
        </p:nvCxnSpPr>
        <p:spPr>
          <a:xfrm flipH="1" flipV="1">
            <a:off x="0" y="254643"/>
            <a:ext cx="6096000" cy="8557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511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D9B3-B64F-656A-0D99-161A6C0F518F}"/>
              </a:ext>
            </a:extLst>
          </p:cNvPr>
          <p:cNvSpPr>
            <a:spLocks noGrp="1"/>
          </p:cNvSpPr>
          <p:nvPr>
            <p:ph type="title"/>
          </p:nvPr>
        </p:nvSpPr>
        <p:spPr>
          <a:xfrm>
            <a:off x="838654" y="-453"/>
            <a:ext cx="3247662" cy="1917700"/>
          </a:xfrm>
        </p:spPr>
        <p:txBody>
          <a:bodyPr/>
          <a:lstStyle/>
          <a:p>
            <a:r>
              <a:rPr lang="en-US"/>
              <a:t>LET'S TALK BENDS.</a:t>
            </a:r>
          </a:p>
        </p:txBody>
      </p:sp>
      <p:sp>
        <p:nvSpPr>
          <p:cNvPr id="14" name="Content Placeholder 13">
            <a:extLst>
              <a:ext uri="{FF2B5EF4-FFF2-40B4-BE49-F238E27FC236}">
                <a16:creationId xmlns:a16="http://schemas.microsoft.com/office/drawing/2014/main" id="{5112969F-EB84-49D5-7100-1FB28870FB30}"/>
              </a:ext>
            </a:extLst>
          </p:cNvPr>
          <p:cNvSpPr>
            <a:spLocks noGrp="1"/>
          </p:cNvSpPr>
          <p:nvPr>
            <p:ph sz="half" idx="16"/>
          </p:nvPr>
        </p:nvSpPr>
        <p:spPr>
          <a:xfrm>
            <a:off x="495182" y="1512198"/>
            <a:ext cx="3706341" cy="4348207"/>
          </a:xfrm>
        </p:spPr>
        <p:txBody>
          <a:bodyPr vert="horz" lIns="91440" tIns="0" rIns="91440" bIns="45720" rtlCol="0" anchor="t">
            <a:normAutofit fontScale="70000" lnSpcReduction="20000"/>
          </a:bodyPr>
          <a:lstStyle/>
          <a:p>
            <a:r>
              <a:rPr lang="en-US" dirty="0"/>
              <a:t>The provided Units of Study is separated into 3 "Bends," each with a summative assessment at its conclusion, and each made up of relevant “sessions.”</a:t>
            </a:r>
          </a:p>
          <a:p>
            <a:r>
              <a:rPr lang="en-US" dirty="0"/>
              <a:t>The following table showcases how we will transform these bends from superficial subject matter to meaningful content. *REMEMBER:</a:t>
            </a:r>
          </a:p>
          <a:p>
            <a:pPr marL="283210" lvl="1"/>
            <a:r>
              <a:rPr lang="en-US" dirty="0"/>
              <a:t>It is often a district requirement to follow the curriculum timing of Bends and Sessions EXACTLY.</a:t>
            </a:r>
          </a:p>
          <a:p>
            <a:pPr marL="283210" lvl="1"/>
            <a:r>
              <a:rPr lang="en-US" dirty="0"/>
              <a:t>Follow your calendar and if you fall behind, ask for help. Do not skip.</a:t>
            </a:r>
          </a:p>
          <a:p>
            <a:pPr marL="283210" lvl="1"/>
            <a:r>
              <a:rPr lang="en-US" dirty="0"/>
              <a:t>The "WHAT" (skills)/standards) we teach is non-negotiable, the "HOW" should be, though (specific content/materials, pedagogical approach)</a:t>
            </a:r>
          </a:p>
          <a:p>
            <a:pPr marL="283210" lvl="1"/>
            <a:r>
              <a:rPr lang="en-US" dirty="0"/>
              <a:t>We will do this by examining the Holocaust and human rights from the PAST (Bend 1), the PRESENT (Bend 2), and the FUTURE (Bend 3).</a:t>
            </a:r>
          </a:p>
        </p:txBody>
      </p:sp>
      <p:graphicFrame>
        <p:nvGraphicFramePr>
          <p:cNvPr id="4" name="Table Placeholder 3">
            <a:extLst>
              <a:ext uri="{FF2B5EF4-FFF2-40B4-BE49-F238E27FC236}">
                <a16:creationId xmlns:a16="http://schemas.microsoft.com/office/drawing/2014/main" id="{794A44AD-D29D-7452-61AA-07B485B14E2F}"/>
              </a:ext>
            </a:extLst>
          </p:cNvPr>
          <p:cNvGraphicFramePr>
            <a:graphicFrameLocks noGrp="1"/>
          </p:cNvGraphicFramePr>
          <p:nvPr>
            <p:ph type="tbl" sz="quarter" idx="14"/>
            <p:extLst>
              <p:ext uri="{D42A27DB-BD31-4B8C-83A1-F6EECF244321}">
                <p14:modId xmlns:p14="http://schemas.microsoft.com/office/powerpoint/2010/main" val="328137638"/>
              </p:ext>
            </p:extLst>
          </p:nvPr>
        </p:nvGraphicFramePr>
        <p:xfrm>
          <a:off x="4395107" y="1408339"/>
          <a:ext cx="7622498" cy="4936844"/>
        </p:xfrm>
        <a:graphic>
          <a:graphicData uri="http://schemas.openxmlformats.org/drawingml/2006/table">
            <a:tbl>
              <a:tblPr firstRow="1" bandRow="1">
                <a:tableStyleId>{5C22544A-7EE6-4342-B048-85BDC9FD1C3A}</a:tableStyleId>
              </a:tblPr>
              <a:tblGrid>
                <a:gridCol w="3811249">
                  <a:extLst>
                    <a:ext uri="{9D8B030D-6E8A-4147-A177-3AD203B41FA5}">
                      <a16:colId xmlns:a16="http://schemas.microsoft.com/office/drawing/2014/main" val="2128940907"/>
                    </a:ext>
                  </a:extLst>
                </a:gridCol>
                <a:gridCol w="3811249">
                  <a:extLst>
                    <a:ext uri="{9D8B030D-6E8A-4147-A177-3AD203B41FA5}">
                      <a16:colId xmlns:a16="http://schemas.microsoft.com/office/drawing/2014/main" val="2702080442"/>
                    </a:ext>
                  </a:extLst>
                </a:gridCol>
              </a:tblGrid>
              <a:tr h="1451428">
                <a:tc>
                  <a:txBody>
                    <a:bodyPr/>
                    <a:lstStyle/>
                    <a:p>
                      <a:endParaRPr lang="en-US"/>
                    </a:p>
                  </a:txBody>
                  <a:tcPr/>
                </a:tc>
                <a:tc>
                  <a:txBody>
                    <a:bodyPr/>
                    <a:lstStyle/>
                    <a:p>
                      <a:pPr lvl="0">
                        <a:buNone/>
                      </a:pPr>
                      <a:endParaRPr lang="en-US" dirty="0"/>
                    </a:p>
                  </a:txBody>
                  <a:tcPr/>
                </a:tc>
                <a:extLst>
                  <a:ext uri="{0D108BD9-81ED-4DB2-BD59-A6C34878D82A}">
                    <a16:rowId xmlns:a16="http://schemas.microsoft.com/office/drawing/2014/main" val="126547245"/>
                  </a:ext>
                </a:extLst>
              </a:tr>
              <a:tr h="1582057">
                <a:tc>
                  <a:txBody>
                    <a:bodyPr/>
                    <a:lstStyle/>
                    <a:p>
                      <a:pPr lvl="0">
                        <a:buNone/>
                      </a:pPr>
                      <a:endParaRPr lang="en-US" sz="1800" b="0" i="0" u="none" strike="noStrike" noProof="0" dirty="0"/>
                    </a:p>
                    <a:p>
                      <a:pPr lvl="0">
                        <a:buNone/>
                      </a:pPr>
                      <a:endParaRPr lang="en-US" sz="1800" b="0" i="0" u="none" strike="noStrike" noProof="0" dirty="0"/>
                    </a:p>
                    <a:p>
                      <a:pPr lvl="0">
                        <a:buNone/>
                      </a:pPr>
                      <a:r>
                        <a:rPr lang="en-US" sz="1800" b="0" i="0" u="none" strike="noStrike" noProof="0" dirty="0"/>
                        <a:t>Bend II: Ethical Research Practices and Internet Literacy</a:t>
                      </a:r>
                      <a:endParaRPr lang="en-US" dirty="0"/>
                    </a:p>
                  </a:txBody>
                  <a:tcPr/>
                </a:tc>
                <a:tc>
                  <a:txBody>
                    <a:bodyPr/>
                    <a:lstStyle/>
                    <a:p>
                      <a:pPr lvl="0">
                        <a:buNone/>
                      </a:pPr>
                      <a:endParaRPr lang="en-US" sz="1800" b="0" i="0" u="none" strike="noStrike" noProof="0" dirty="0">
                        <a:latin typeface="Tenorite"/>
                      </a:endParaRPr>
                    </a:p>
                    <a:p>
                      <a:pPr lvl="0">
                        <a:buNone/>
                      </a:pPr>
                      <a:r>
                        <a:rPr lang="en-US" sz="1800" b="0" i="0" u="none" strike="noStrike" noProof="0" dirty="0">
                          <a:latin typeface="Tenorite"/>
                        </a:rPr>
                        <a:t>Bend II: Complexity and Synthesis - Then and Now (Focus on THE PRESENT)</a:t>
                      </a:r>
                    </a:p>
                  </a:txBody>
                  <a:tcPr/>
                </a:tc>
                <a:extLst>
                  <a:ext uri="{0D108BD9-81ED-4DB2-BD59-A6C34878D82A}">
                    <a16:rowId xmlns:a16="http://schemas.microsoft.com/office/drawing/2014/main" val="2434438384"/>
                  </a:ext>
                </a:extLst>
              </a:tr>
              <a:tr h="1903359">
                <a:tc>
                  <a:txBody>
                    <a:bodyPr/>
                    <a:lstStyle/>
                    <a:p>
                      <a:pPr lvl="0">
                        <a:buNone/>
                      </a:pPr>
                      <a:endParaRPr lang="en-US" sz="1800" b="0" i="0" u="none" strike="noStrike" noProof="0" dirty="0"/>
                    </a:p>
                    <a:p>
                      <a:pPr lvl="0">
                        <a:buNone/>
                      </a:pPr>
                      <a:endParaRPr lang="en-US" sz="1800" b="0" i="0" u="none" strike="noStrike" noProof="0" dirty="0"/>
                    </a:p>
                    <a:p>
                      <a:pPr lvl="0">
                        <a:buNone/>
                      </a:pPr>
                      <a:r>
                        <a:rPr lang="en-US" sz="1800" b="0" i="0" u="none" strike="noStrike" noProof="0" dirty="0"/>
                        <a:t>Bend III: From Research to Activism</a:t>
                      </a:r>
                      <a:endParaRPr lang="en-US" dirty="0"/>
                    </a:p>
                  </a:txBody>
                  <a:tcPr/>
                </a:tc>
                <a:tc>
                  <a:txBody>
                    <a:bodyPr/>
                    <a:lstStyle/>
                    <a:p>
                      <a:pPr lvl="0">
                        <a:buNone/>
                      </a:pPr>
                      <a:endParaRPr lang="en-US" dirty="0"/>
                    </a:p>
                    <a:p>
                      <a:pPr lvl="0">
                        <a:buNone/>
                      </a:pPr>
                      <a:r>
                        <a:rPr lang="en-US" dirty="0"/>
                        <a:t>Bend III: From Darkness, Light: Building the Future (Focus on THE FUTURE)</a:t>
                      </a:r>
                    </a:p>
                  </a:txBody>
                  <a:tcPr/>
                </a:tc>
                <a:extLst>
                  <a:ext uri="{0D108BD9-81ED-4DB2-BD59-A6C34878D82A}">
                    <a16:rowId xmlns:a16="http://schemas.microsoft.com/office/drawing/2014/main" val="52347851"/>
                  </a:ext>
                </a:extLst>
              </a:tr>
            </a:tbl>
          </a:graphicData>
        </a:graphic>
      </p:graphicFrame>
      <p:sp>
        <p:nvSpPr>
          <p:cNvPr id="68" name="Slide Number Placeholder 67">
            <a:extLst>
              <a:ext uri="{FF2B5EF4-FFF2-40B4-BE49-F238E27FC236}">
                <a16:creationId xmlns:a16="http://schemas.microsoft.com/office/drawing/2014/main" id="{AA0ACADD-CC4E-851C-DA07-C22DB97FA23E}"/>
              </a:ext>
            </a:extLst>
          </p:cNvPr>
          <p:cNvSpPr>
            <a:spLocks noGrp="1"/>
          </p:cNvSpPr>
          <p:nvPr>
            <p:ph type="sldNum" sz="quarter" idx="12"/>
          </p:nvPr>
        </p:nvSpPr>
        <p:spPr/>
        <p:txBody>
          <a:bodyPr/>
          <a:lstStyle/>
          <a:p>
            <a:fld id="{A49DFD55-3C28-40EF-9E31-A92D2E4017FF}" type="slidenum">
              <a:rPr lang="en-US" smtClean="0"/>
              <a:pPr/>
              <a:t>10</a:t>
            </a:fld>
            <a:endParaRPr lang="en-US" dirty="0"/>
          </a:p>
        </p:txBody>
      </p:sp>
      <p:sp>
        <p:nvSpPr>
          <p:cNvPr id="6" name="Title 1">
            <a:extLst>
              <a:ext uri="{FF2B5EF4-FFF2-40B4-BE49-F238E27FC236}">
                <a16:creationId xmlns:a16="http://schemas.microsoft.com/office/drawing/2014/main" id="{C31FBB01-8343-D59F-E922-BCC058F17C9D}"/>
              </a:ext>
            </a:extLst>
          </p:cNvPr>
          <p:cNvSpPr txBox="1">
            <a:spLocks/>
          </p:cNvSpPr>
          <p:nvPr/>
        </p:nvSpPr>
        <p:spPr>
          <a:xfrm>
            <a:off x="5058681" y="859970"/>
            <a:ext cx="6564176" cy="800099"/>
          </a:xfrm>
          <a:prstGeom prst="rect">
            <a:avLst/>
          </a:prstGeom>
        </p:spPr>
        <p:txBody>
          <a:bodyPr vert="horz" lIns="91440" tIns="0" rIns="91440" bIns="45720" rtlCol="0" anchor="t">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pPr>
              <a:lnSpc>
                <a:spcPct val="100000"/>
              </a:lnSpc>
              <a:spcBef>
                <a:spcPts val="1000"/>
              </a:spcBef>
            </a:pPr>
            <a:r>
              <a:rPr lang="en-US" sz="2400" cap="none" spc="50" dirty="0">
                <a:solidFill>
                  <a:schemeClr val="tx1"/>
                </a:solidFill>
                <a:ea typeface="+mn-ea"/>
                <a:cs typeface="+mn-cs"/>
              </a:rPr>
              <a:t>TCRWP BENDS:      REVISED BENDS:</a:t>
            </a:r>
            <a:endParaRPr lang="en-US" dirty="0">
              <a:solidFill>
                <a:schemeClr val="tx1"/>
              </a:solidFill>
              <a:ea typeface="+mn-ea"/>
              <a:cs typeface="+mn-cs"/>
            </a:endParaRPr>
          </a:p>
        </p:txBody>
      </p:sp>
      <p:sp>
        <p:nvSpPr>
          <p:cNvPr id="3" name="TextBox 2">
            <a:extLst>
              <a:ext uri="{FF2B5EF4-FFF2-40B4-BE49-F238E27FC236}">
                <a16:creationId xmlns:a16="http://schemas.microsoft.com/office/drawing/2014/main" id="{9C829ED8-2907-1EEA-FF5F-EB915D3D42B5}"/>
              </a:ext>
            </a:extLst>
          </p:cNvPr>
          <p:cNvSpPr txBox="1"/>
          <p:nvPr/>
        </p:nvSpPr>
        <p:spPr>
          <a:xfrm>
            <a:off x="4547508" y="1513114"/>
            <a:ext cx="380455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Bend I: Essential Study Habits - Building Background Knowledge, Taking Lean Notes, and Becoming an Effective Study Partner</a:t>
            </a:r>
          </a:p>
        </p:txBody>
      </p:sp>
      <p:sp>
        <p:nvSpPr>
          <p:cNvPr id="5" name="TextBox 4">
            <a:extLst>
              <a:ext uri="{FF2B5EF4-FFF2-40B4-BE49-F238E27FC236}">
                <a16:creationId xmlns:a16="http://schemas.microsoft.com/office/drawing/2014/main" id="{E42FF69A-2E1D-D9A5-EA3F-5EC8F5E0BA14}"/>
              </a:ext>
            </a:extLst>
          </p:cNvPr>
          <p:cNvSpPr txBox="1"/>
          <p:nvPr/>
        </p:nvSpPr>
        <p:spPr>
          <a:xfrm>
            <a:off x="8296274" y="1649186"/>
            <a:ext cx="383177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Bend I: Introduction to Research - The Holocaust &amp; Human Rights (Focus on THE PAST)</a:t>
            </a:r>
          </a:p>
        </p:txBody>
      </p:sp>
    </p:spTree>
    <p:extLst>
      <p:ext uri="{BB962C8B-B14F-4D97-AF65-F5344CB8AC3E}">
        <p14:creationId xmlns:p14="http://schemas.microsoft.com/office/powerpoint/2010/main" val="636929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FC28-E0BD-4387-B8BE-9965D1A57FF1}"/>
              </a:ext>
            </a:extLst>
          </p:cNvPr>
          <p:cNvSpPr>
            <a:spLocks noGrp="1"/>
          </p:cNvSpPr>
          <p:nvPr>
            <p:ph type="title"/>
          </p:nvPr>
        </p:nvSpPr>
        <p:spPr>
          <a:xfrm>
            <a:off x="5447845" y="2496"/>
            <a:ext cx="5884027" cy="1204912"/>
          </a:xfrm>
        </p:spPr>
        <p:txBody>
          <a:bodyPr/>
          <a:lstStyle/>
          <a:p>
            <a:r>
              <a:rPr lang="en-US"/>
              <a:t>Bend I: the past</a:t>
            </a:r>
          </a:p>
        </p:txBody>
      </p:sp>
      <p:pic>
        <p:nvPicPr>
          <p:cNvPr id="47" name="Picture Placeholder 46" descr="Black Student Images | Free Vectors, PNGs, Mockups &amp; Backgrounds - rawpixel">
            <a:extLst>
              <a:ext uri="{FF2B5EF4-FFF2-40B4-BE49-F238E27FC236}">
                <a16:creationId xmlns:a16="http://schemas.microsoft.com/office/drawing/2014/main" id="{F55BC7A4-EE4B-7EFC-C325-408D66C3CBA7}"/>
              </a:ext>
            </a:extLst>
          </p:cNvPr>
          <p:cNvPicPr>
            <a:picLocks noGrp="1" noChangeAspect="1"/>
          </p:cNvPicPr>
          <p:nvPr>
            <p:ph type="pic" sz="quarter" idx="13"/>
          </p:nvPr>
        </p:nvPicPr>
        <p:blipFill>
          <a:blip r:embed="rId3"/>
          <a:srcRect l="25685" r="25685"/>
          <a:stretch/>
        </p:blipFill>
        <p:spPr>
          <a:xfrm>
            <a:off x="799" y="5370"/>
            <a:ext cx="5481955" cy="6876288"/>
          </a:xfrm>
        </p:spPr>
      </p:pic>
      <p:sp>
        <p:nvSpPr>
          <p:cNvPr id="6" name="Slide Number Placeholder 5">
            <a:extLst>
              <a:ext uri="{FF2B5EF4-FFF2-40B4-BE49-F238E27FC236}">
                <a16:creationId xmlns:a16="http://schemas.microsoft.com/office/drawing/2014/main" id="{7C4B8313-9270-4128-8674-3A3E42B806BC}"/>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11</a:t>
            </a:fld>
            <a:endParaRPr lang="en-US" dirty="0"/>
          </a:p>
        </p:txBody>
      </p:sp>
      <p:sp>
        <p:nvSpPr>
          <p:cNvPr id="3" name="Text Placeholder 2">
            <a:extLst>
              <a:ext uri="{FF2B5EF4-FFF2-40B4-BE49-F238E27FC236}">
                <a16:creationId xmlns:a16="http://schemas.microsoft.com/office/drawing/2014/main" id="{FED19BCA-B61F-4EA6-A1FB-CCA3BD8506FB}"/>
              </a:ext>
            </a:extLst>
          </p:cNvPr>
          <p:cNvSpPr>
            <a:spLocks noGrp="1"/>
          </p:cNvSpPr>
          <p:nvPr>
            <p:ph sz="half" idx="14"/>
          </p:nvPr>
        </p:nvSpPr>
        <p:spPr>
          <a:xfrm>
            <a:off x="5439211" y="1447344"/>
            <a:ext cx="6495004" cy="5061943"/>
          </a:xfrm>
        </p:spPr>
        <p:txBody>
          <a:bodyPr vert="horz" lIns="91440" tIns="0" rIns="91440" bIns="45720" rtlCol="0" anchor="t">
            <a:noAutofit/>
          </a:bodyPr>
          <a:lstStyle/>
          <a:p>
            <a:r>
              <a:rPr lang="en-US" dirty="0"/>
              <a:t>Bend I in the TCRWP consists of students choosing whether to research chocolate milk and milk choices in schools, or extracurricular activities and clubs in schools. This leaves little room for critical thought and leaves students unprepared for the complex research skills needed in high school and beyond. Additionally, this has replaced an entire Savvas unit in most cases which introduced students to the Holocaust and media literacy. </a:t>
            </a:r>
          </a:p>
          <a:p>
            <a:endParaRPr lang="en-US" dirty="0"/>
          </a:p>
          <a:p>
            <a:r>
              <a:rPr lang="en-US" dirty="0"/>
              <a:t>In the revised sessions, students focus less on "just moving forward" as required in the Units of Study, and more on careful exploration and understanding of the topics of Holocaust and genocide. However, the same </a:t>
            </a:r>
            <a:r>
              <a:rPr lang="en-US" b="1" i="1" dirty="0"/>
              <a:t>skills</a:t>
            </a:r>
            <a:r>
              <a:rPr lang="en-US" dirty="0"/>
              <a:t> are taught, with adjusted focus on research and informational texts. Student focus is on researching the past – that is, the fundamentals of the Holocaust and </a:t>
            </a:r>
            <a:r>
              <a:rPr lang="en-US" b="1" dirty="0"/>
              <a:t>selecting an area of focus within this complex topic</a:t>
            </a:r>
            <a:r>
              <a:rPr lang="en-US" dirty="0"/>
              <a:t>.</a:t>
            </a:r>
          </a:p>
        </p:txBody>
      </p:sp>
      <p:cxnSp>
        <p:nvCxnSpPr>
          <p:cNvPr id="23" name="Straight Connector 22">
            <a:extLst>
              <a:ext uri="{FF2B5EF4-FFF2-40B4-BE49-F238E27FC236}">
                <a16:creationId xmlns:a16="http://schemas.microsoft.com/office/drawing/2014/main" id="{D87F08D6-2CA7-4A5A-BE34-07113DCA535D}"/>
              </a:ext>
              <a:ext uri="{C183D7F6-B498-43B3-948B-1728B52AA6E4}">
                <adec:decorative xmlns:adec="http://schemas.microsoft.com/office/drawing/2017/decorative" val="1"/>
              </a:ext>
            </a:extLst>
          </p:cNvPr>
          <p:cNvCxnSpPr>
            <a:cxnSpLocks/>
          </p:cNvCxnSpPr>
          <p:nvPr userDrawn="1"/>
        </p:nvCxnSpPr>
        <p:spPr>
          <a:xfrm flipH="1" flipV="1">
            <a:off x="0" y="876300"/>
            <a:ext cx="5246255" cy="17098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861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21055C-5E33-5D21-2A6E-21827FA88ED3}"/>
              </a:ext>
            </a:extLst>
          </p:cNvPr>
          <p:cNvSpPr>
            <a:spLocks noGrp="1"/>
          </p:cNvSpPr>
          <p:nvPr>
            <p:ph type="title"/>
          </p:nvPr>
        </p:nvSpPr>
        <p:spPr>
          <a:xfrm>
            <a:off x="5476874" y="1671639"/>
            <a:ext cx="5884027" cy="1204912"/>
          </a:xfrm>
        </p:spPr>
        <p:txBody>
          <a:bodyPr anchor="b">
            <a:normAutofit/>
          </a:bodyPr>
          <a:lstStyle/>
          <a:p>
            <a:r>
              <a:rPr lang="en-US"/>
              <a:t>Transforming</a:t>
            </a:r>
            <a:br>
              <a:rPr lang="en-US"/>
            </a:br>
            <a:r>
              <a:rPr lang="en-US"/>
              <a:t>sessions within the bends.</a:t>
            </a:r>
          </a:p>
        </p:txBody>
      </p:sp>
      <p:pic>
        <p:nvPicPr>
          <p:cNvPr id="7" name="Picture 6" descr="1920x1080px | free download | HD wallpaper: background, black ...">
            <a:extLst>
              <a:ext uri="{FF2B5EF4-FFF2-40B4-BE49-F238E27FC236}">
                <a16:creationId xmlns:a16="http://schemas.microsoft.com/office/drawing/2014/main" id="{D97306B6-BA92-922F-2E50-369BA606910F}"/>
              </a:ext>
            </a:extLst>
          </p:cNvPr>
          <p:cNvPicPr>
            <a:picLocks noChangeAspect="1"/>
          </p:cNvPicPr>
          <p:nvPr/>
        </p:nvPicPr>
        <p:blipFill rotWithShape="1">
          <a:blip r:embed="rId3"/>
          <a:srcRect l="19477" r="32091" b="-2"/>
          <a:stretch/>
        </p:blipFill>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a:noFill/>
        </p:spPr>
      </p:pic>
      <p:sp>
        <p:nvSpPr>
          <p:cNvPr id="5" name="Slide Number Placeholder 4">
            <a:extLst>
              <a:ext uri="{FF2B5EF4-FFF2-40B4-BE49-F238E27FC236}">
                <a16:creationId xmlns:a16="http://schemas.microsoft.com/office/drawing/2014/main" id="{E74B0ADB-527F-A58C-9372-D8502ED6F918}"/>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12</a:t>
            </a:fld>
            <a:endParaRPr lang="en-US"/>
          </a:p>
        </p:txBody>
      </p:sp>
      <p:sp>
        <p:nvSpPr>
          <p:cNvPr id="6" name="Text Placeholder 5">
            <a:extLst>
              <a:ext uri="{FF2B5EF4-FFF2-40B4-BE49-F238E27FC236}">
                <a16:creationId xmlns:a16="http://schemas.microsoft.com/office/drawing/2014/main" id="{B587B122-1579-FDB8-443B-F05E622163C3}"/>
              </a:ext>
            </a:extLst>
          </p:cNvPr>
          <p:cNvSpPr>
            <a:spLocks noGrp="1"/>
          </p:cNvSpPr>
          <p:nvPr>
            <p:ph sz="half" idx="14"/>
          </p:nvPr>
        </p:nvSpPr>
        <p:spPr>
          <a:xfrm>
            <a:off x="5453725" y="3660774"/>
            <a:ext cx="5907176" cy="2536826"/>
          </a:xfrm>
        </p:spPr>
        <p:txBody>
          <a:bodyPr vert="horz" lIns="91440" tIns="0" rIns="91440" bIns="45720" rtlCol="0">
            <a:normAutofit/>
          </a:bodyPr>
          <a:lstStyle/>
          <a:p>
            <a:r>
              <a:rPr lang="en-US" dirty="0"/>
              <a:t>Using your TCRWP spiral and the "Essential Research Skills for Teens" unit, brainstorm how you might utilize the same skills outlined in each session (lesson) but with the material/content related to the Holocaust. </a:t>
            </a:r>
          </a:p>
        </p:txBody>
      </p:sp>
    </p:spTree>
    <p:extLst>
      <p:ext uri="{BB962C8B-B14F-4D97-AF65-F5344CB8AC3E}">
        <p14:creationId xmlns:p14="http://schemas.microsoft.com/office/powerpoint/2010/main" val="165816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title"/>
          </p:nvPr>
        </p:nvSpPr>
        <p:spPr>
          <a:xfrm>
            <a:off x="1322318" y="268360"/>
            <a:ext cx="7288282" cy="2121177"/>
          </a:xfrm>
        </p:spPr>
        <p:txBody>
          <a:bodyPr vert="horz" lIns="91440" tIns="45720" rIns="91440" bIns="45720" rtlCol="0" anchor="ctr">
            <a:normAutofit/>
          </a:bodyPr>
          <a:lstStyle/>
          <a:p>
            <a:r>
              <a:rPr lang="en-US"/>
              <a:t>DISCUSS &amp; RE-GROUP</a:t>
            </a:r>
            <a:endParaRPr lang="en-US" kern="1200" cap="all" spc="150" baseline="0"/>
          </a:p>
        </p:txBody>
      </p:sp>
      <p:sp>
        <p:nvSpPr>
          <p:cNvPr id="4" name="Title 1">
            <a:extLst>
              <a:ext uri="{FF2B5EF4-FFF2-40B4-BE49-F238E27FC236}">
                <a16:creationId xmlns:a16="http://schemas.microsoft.com/office/drawing/2014/main" id="{7C5A4A1A-019C-2434-3C84-13A564F7932C}"/>
              </a:ext>
            </a:extLst>
          </p:cNvPr>
          <p:cNvSpPr txBox="1">
            <a:spLocks/>
          </p:cNvSpPr>
          <p:nvPr/>
        </p:nvSpPr>
        <p:spPr>
          <a:xfrm>
            <a:off x="1496559" y="2082457"/>
            <a:ext cx="4481011" cy="408767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pPr marL="285750" indent="-285750">
              <a:spcBef>
                <a:spcPts val="1000"/>
              </a:spcBef>
              <a:buFont typeface="Calibri"/>
              <a:buChar char="-"/>
            </a:pPr>
            <a:r>
              <a:rPr lang="en-US" sz="1800" b="1" cap="none" spc="50" dirty="0">
                <a:solidFill>
                  <a:schemeClr val="tx1"/>
                </a:solidFill>
              </a:rPr>
              <a:t>What challenges did you face when brainstorming this transformation?</a:t>
            </a:r>
          </a:p>
          <a:p>
            <a:pPr marL="285750" indent="-285750">
              <a:spcBef>
                <a:spcPts val="1000"/>
              </a:spcBef>
              <a:buFont typeface="Calibri"/>
              <a:buChar char="-"/>
            </a:pPr>
            <a:r>
              <a:rPr lang="en-US" sz="1800" b="1" cap="none" spc="50" dirty="0">
                <a:solidFill>
                  <a:schemeClr val="tx1"/>
                </a:solidFill>
              </a:rPr>
              <a:t>What opportunities do you see for improvement?</a:t>
            </a:r>
          </a:p>
          <a:p>
            <a:pPr marL="285750" indent="-285750">
              <a:spcBef>
                <a:spcPts val="1000"/>
              </a:spcBef>
              <a:buFont typeface="Calibri"/>
              <a:buChar char="-"/>
            </a:pPr>
            <a:r>
              <a:rPr lang="en-US" sz="1800" b="1" cap="none" spc="50" dirty="0">
                <a:solidFill>
                  <a:schemeClr val="tx1"/>
                </a:solidFill>
              </a:rPr>
              <a:t>What are some predictions you can make about student misunderstandings?</a:t>
            </a:r>
          </a:p>
          <a:p>
            <a:pPr marL="285750" indent="-285750">
              <a:spcBef>
                <a:spcPts val="1000"/>
              </a:spcBef>
              <a:buFont typeface="Calibri"/>
              <a:buChar char="-"/>
            </a:pPr>
            <a:r>
              <a:rPr lang="en-US" sz="1800" b="1" cap="none" spc="50" dirty="0">
                <a:solidFill>
                  <a:schemeClr val="tx1"/>
                </a:solidFill>
              </a:rPr>
              <a:t>What gaps do you have in your own knowledge of the Holocaust and human rights that would be necessary to explore before teaching?</a:t>
            </a:r>
          </a:p>
        </p:txBody>
      </p:sp>
      <p:sp>
        <p:nvSpPr>
          <p:cNvPr id="11" name="Slide Number Placeholder 4">
            <a:extLst>
              <a:ext uri="{FF2B5EF4-FFF2-40B4-BE49-F238E27FC236}">
                <a16:creationId xmlns:a16="http://schemas.microsoft.com/office/drawing/2014/main" id="{A888D16C-913A-2E4B-87ED-50B837171F03}"/>
              </a:ext>
            </a:extLst>
          </p:cNvPr>
          <p:cNvSpPr>
            <a:spLocks noGrp="1"/>
          </p:cNvSpPr>
          <p:nvPr>
            <p:ph type="sldNum" sz="quarter" idx="12"/>
          </p:nvPr>
        </p:nvSpPr>
        <p:spPr>
          <a:xfrm>
            <a:off x="10373350" y="6356349"/>
            <a:ext cx="987552" cy="365125"/>
          </a:xfrm>
        </p:spPr>
        <p:txBody>
          <a:bodyPr vert="horz" lIns="91440" tIns="45720" rIns="91440" bIns="45720" rtlCol="0" anchor="ctr">
            <a:normAutofit/>
          </a:bodyPr>
          <a:lstStyle/>
          <a:p>
            <a:pPr>
              <a:spcAft>
                <a:spcPts val="600"/>
              </a:spcAft>
            </a:pPr>
            <a:fld id="{A49DFD55-3C28-40EF-9E31-A92D2E4017FF}" type="slidenum">
              <a:rPr lang="en-US" smtClean="0"/>
              <a:pPr>
                <a:spcAft>
                  <a:spcPts val="600"/>
                </a:spcAft>
              </a:pPr>
              <a:t>13</a:t>
            </a:fld>
            <a:endParaRPr lang="en-US"/>
          </a:p>
        </p:txBody>
      </p:sp>
      <p:pic>
        <p:nvPicPr>
          <p:cNvPr id="13" name="Picture 12" descr="Person working with laptop and binder">
            <a:extLst>
              <a:ext uri="{FF2B5EF4-FFF2-40B4-BE49-F238E27FC236}">
                <a16:creationId xmlns:a16="http://schemas.microsoft.com/office/drawing/2014/main" id="{B1572C94-7619-DB8D-BCC4-8E4D7BD69F46}"/>
              </a:ext>
            </a:extLst>
          </p:cNvPr>
          <p:cNvPicPr>
            <a:picLocks noChangeAspect="1"/>
          </p:cNvPicPr>
          <p:nvPr/>
        </p:nvPicPr>
        <p:blipFill rotWithShape="1">
          <a:blip r:embed="rId3"/>
          <a:srcRect l="15279" r="15279"/>
          <a:stretch/>
        </p:blipFill>
        <p:spPr>
          <a:xfrm>
            <a:off x="6840871" y="1874888"/>
            <a:ext cx="4035084" cy="3900536"/>
          </a:xfrm>
          <a:prstGeom prst="rect">
            <a:avLst/>
          </a:prstGeom>
          <a:noFill/>
        </p:spPr>
      </p:pic>
    </p:spTree>
    <p:extLst>
      <p:ext uri="{BB962C8B-B14F-4D97-AF65-F5344CB8AC3E}">
        <p14:creationId xmlns:p14="http://schemas.microsoft.com/office/powerpoint/2010/main" val="3880618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599F-7E4E-DA3F-A30D-486A6B633E97}"/>
              </a:ext>
            </a:extLst>
          </p:cNvPr>
          <p:cNvSpPr>
            <a:spLocks noGrp="1"/>
          </p:cNvSpPr>
          <p:nvPr>
            <p:ph type="title"/>
          </p:nvPr>
        </p:nvSpPr>
        <p:spPr>
          <a:xfrm>
            <a:off x="254157" y="356806"/>
            <a:ext cx="7288282" cy="440695"/>
          </a:xfrm>
        </p:spPr>
        <p:txBody>
          <a:bodyPr>
            <a:normAutofit fontScale="90000"/>
          </a:bodyPr>
          <a:lstStyle/>
          <a:p>
            <a:r>
              <a:rPr lang="en-US" dirty="0"/>
              <a:t>BEND I SESSIONS, REVISED (Example)</a:t>
            </a:r>
          </a:p>
        </p:txBody>
      </p:sp>
      <p:sp>
        <p:nvSpPr>
          <p:cNvPr id="4" name="Slide Number Placeholder 3">
            <a:extLst>
              <a:ext uri="{FF2B5EF4-FFF2-40B4-BE49-F238E27FC236}">
                <a16:creationId xmlns:a16="http://schemas.microsoft.com/office/drawing/2014/main" id="{77DAFB52-D167-1B8D-125F-CBEF11F0D88E}"/>
              </a:ext>
            </a:extLst>
          </p:cNvPr>
          <p:cNvSpPr>
            <a:spLocks noGrp="1"/>
          </p:cNvSpPr>
          <p:nvPr>
            <p:ph type="sldNum" sz="quarter" idx="12"/>
          </p:nvPr>
        </p:nvSpPr>
        <p:spPr/>
        <p:txBody>
          <a:bodyPr/>
          <a:lstStyle/>
          <a:p>
            <a:fld id="{A49DFD55-3C28-40EF-9E31-A92D2E4017FF}" type="slidenum">
              <a:rPr lang="en-US" smtClean="0"/>
              <a:pPr/>
              <a:t>14</a:t>
            </a:fld>
            <a:endParaRPr lang="en-US" dirty="0"/>
          </a:p>
        </p:txBody>
      </p:sp>
      <p:graphicFrame>
        <p:nvGraphicFramePr>
          <p:cNvPr id="6" name="Table Placeholder 3">
            <a:extLst>
              <a:ext uri="{FF2B5EF4-FFF2-40B4-BE49-F238E27FC236}">
                <a16:creationId xmlns:a16="http://schemas.microsoft.com/office/drawing/2014/main" id="{99940944-A927-AF65-4DA3-E999950D64F8}"/>
              </a:ext>
            </a:extLst>
          </p:cNvPr>
          <p:cNvGraphicFramePr>
            <a:graphicFrameLocks/>
          </p:cNvGraphicFramePr>
          <p:nvPr>
            <p:extLst>
              <p:ext uri="{D42A27DB-BD31-4B8C-83A1-F6EECF244321}">
                <p14:modId xmlns:p14="http://schemas.microsoft.com/office/powerpoint/2010/main" val="3713592571"/>
              </p:ext>
            </p:extLst>
          </p:nvPr>
        </p:nvGraphicFramePr>
        <p:xfrm>
          <a:off x="61232" y="1598839"/>
          <a:ext cx="12072378" cy="4316548"/>
        </p:xfrm>
        <a:graphic>
          <a:graphicData uri="http://schemas.openxmlformats.org/drawingml/2006/table">
            <a:tbl>
              <a:tblPr firstRow="1" bandRow="1">
                <a:tableStyleId>{5C22544A-7EE6-4342-B048-85BDC9FD1C3A}</a:tableStyleId>
              </a:tblPr>
              <a:tblGrid>
                <a:gridCol w="4024126">
                  <a:extLst>
                    <a:ext uri="{9D8B030D-6E8A-4147-A177-3AD203B41FA5}">
                      <a16:colId xmlns:a16="http://schemas.microsoft.com/office/drawing/2014/main" val="4284159231"/>
                    </a:ext>
                  </a:extLst>
                </a:gridCol>
                <a:gridCol w="4024126">
                  <a:extLst>
                    <a:ext uri="{9D8B030D-6E8A-4147-A177-3AD203B41FA5}">
                      <a16:colId xmlns:a16="http://schemas.microsoft.com/office/drawing/2014/main" val="2128940907"/>
                    </a:ext>
                  </a:extLst>
                </a:gridCol>
                <a:gridCol w="4024126">
                  <a:extLst>
                    <a:ext uri="{9D8B030D-6E8A-4147-A177-3AD203B41FA5}">
                      <a16:colId xmlns:a16="http://schemas.microsoft.com/office/drawing/2014/main" val="2702080442"/>
                    </a:ext>
                  </a:extLst>
                </a:gridCol>
              </a:tblGrid>
              <a:tr h="1756228">
                <a:tc>
                  <a:txBody>
                    <a:bodyPr/>
                    <a:lstStyle/>
                    <a:p>
                      <a:pPr lvl="0">
                        <a:buNone/>
                      </a:pPr>
                      <a:endParaRPr lang="en-US" b="0" dirty="0"/>
                    </a:p>
                    <a:p>
                      <a:pPr lvl="0">
                        <a:buNone/>
                      </a:pPr>
                      <a:r>
                        <a:rPr lang="en-US" sz="1800" b="1" i="0" u="none" strike="noStrike" noProof="0" dirty="0">
                          <a:solidFill>
                            <a:schemeClr val="tx1"/>
                          </a:solidFill>
                          <a:latin typeface="Tenorite"/>
                        </a:rPr>
                        <a:t>Session Zero – Forming Research Clubs and Choosing Research Topics</a:t>
                      </a:r>
                      <a:endParaRPr lang="en-US" b="1">
                        <a:solidFill>
                          <a:schemeClr val="tx1"/>
                        </a:solidFill>
                      </a:endParaRPr>
                    </a:p>
                  </a:txBody>
                  <a:tcPr/>
                </a:tc>
                <a:tc>
                  <a:txBody>
                    <a:bodyPr/>
                    <a:lstStyle/>
                    <a:p>
                      <a:br>
                        <a:rPr lang="en-US" dirty="0">
                          <a:solidFill>
                            <a:srgbClr val="000000"/>
                          </a:solidFill>
                        </a:rPr>
                      </a:br>
                      <a:r>
                        <a:rPr lang="en-US" dirty="0">
                          <a:solidFill>
                            <a:schemeClr val="tx1"/>
                          </a:solidFill>
                        </a:rPr>
                        <a:t>Session Zero - Explicit Instruction: Defining the Holocaust, Historical Context, Note-Taking Strategies</a:t>
                      </a:r>
                      <a:endParaRPr lang="en-US" dirty="0"/>
                    </a:p>
                  </a:txBody>
                  <a:tcPr/>
                </a:tc>
                <a:tc>
                  <a:txBody>
                    <a:bodyPr/>
                    <a:lstStyle/>
                    <a:p>
                      <a:pPr lvl="0">
                        <a:buNone/>
                      </a:pPr>
                      <a:endParaRPr lang="en-US" dirty="0"/>
                    </a:p>
                    <a:p>
                      <a:pPr lvl="0">
                        <a:buNone/>
                      </a:pPr>
                      <a:r>
                        <a:rPr lang="en-US" dirty="0">
                          <a:solidFill>
                            <a:schemeClr val="tx1"/>
                          </a:solidFill>
                        </a:rPr>
                        <a:t>Students should not be choosing research topics yet, until they have at least a general understanding of the topic, its context, and its definitions.</a:t>
                      </a:r>
                    </a:p>
                  </a:txBody>
                  <a:tcPr/>
                </a:tc>
                <a:extLst>
                  <a:ext uri="{0D108BD9-81ED-4DB2-BD59-A6C34878D82A}">
                    <a16:rowId xmlns:a16="http://schemas.microsoft.com/office/drawing/2014/main" val="126547245"/>
                  </a:ext>
                </a:extLst>
              </a:tr>
              <a:tr h="1863648">
                <a:tc>
                  <a:txBody>
                    <a:bodyPr/>
                    <a:lstStyle/>
                    <a:p>
                      <a:pPr lvl="0">
                        <a:buNone/>
                      </a:pPr>
                      <a:endParaRPr lang="en-US" sz="1800" b="0" i="0" u="none" strike="noStrike" noProof="0" dirty="0">
                        <a:latin typeface="Tenorite"/>
                      </a:endParaRPr>
                    </a:p>
                    <a:p>
                      <a:pPr lvl="0">
                        <a:buNone/>
                      </a:pPr>
                      <a:r>
                        <a:rPr lang="en-US" sz="1800" b="1" i="0" u="none" strike="noStrike" noProof="0" dirty="0">
                          <a:latin typeface="Tenorite"/>
                        </a:rPr>
                        <a:t>Session 1: Read-Aloud: Discerning Explicit and Implicit Ideas in Complex Nonfiction</a:t>
                      </a:r>
                      <a:endParaRPr lang="en-US" b="1" dirty="0"/>
                    </a:p>
                  </a:txBody>
                  <a:tcPr/>
                </a:tc>
                <a:tc>
                  <a:txBody>
                    <a:bodyPr/>
                    <a:lstStyle/>
                    <a:p>
                      <a:pPr lvl="0">
                        <a:buNone/>
                      </a:pPr>
                      <a:endParaRPr lang="en-US" sz="1800" b="0" i="0" u="none" strike="noStrike" noProof="0" dirty="0"/>
                    </a:p>
                    <a:p>
                      <a:pPr lvl="0">
                        <a:buNone/>
                      </a:pPr>
                      <a:r>
                        <a:rPr lang="en-US" sz="1800" b="1" i="0" u="none" strike="noStrike" noProof="0" dirty="0"/>
                        <a:t>Session 1: Read-Aloud: Discerning Explicit and Implicit Ideas in Newspaper Articles (Historical Lens); Making Complex Inferences through Close Reading</a:t>
                      </a:r>
                    </a:p>
                  </a:txBody>
                  <a:tcPr/>
                </a:tc>
                <a:tc>
                  <a:txBody>
                    <a:bodyPr/>
                    <a:lstStyle/>
                    <a:p>
                      <a:pPr lvl="0">
                        <a:buNone/>
                      </a:pPr>
                      <a:r>
                        <a:rPr lang="en-US" sz="1800" b="1" i="0" u="none" strike="noStrike" noProof="0" dirty="0">
                          <a:latin typeface="Tenorite"/>
                        </a:rPr>
                        <a:t>Original Read-Aloud</a:t>
                      </a:r>
                      <a:r>
                        <a:rPr lang="en-US" sz="1800" b="0" i="0" u="none" strike="noStrike" noProof="0" dirty="0">
                          <a:latin typeface="Tenorite"/>
                        </a:rPr>
                        <a:t>: Student’s Interest in Milk/Chocolate Milk Nutrition</a:t>
                      </a:r>
                      <a:br>
                        <a:rPr lang="en-US" sz="1800" b="0" i="0" u="none" strike="noStrike" noProof="0" dirty="0">
                          <a:latin typeface="Tenorite"/>
                        </a:rPr>
                      </a:br>
                      <a:br>
                        <a:rPr lang="en-US" sz="1800" b="0" i="0" u="none" strike="noStrike" noProof="0" dirty="0">
                          <a:latin typeface="Tenorite"/>
                        </a:rPr>
                      </a:br>
                      <a:r>
                        <a:rPr lang="en-US" sz="1800" b="1" i="0" u="none" strike="noStrike" noProof="0" dirty="0">
                          <a:latin typeface="Tenorite"/>
                        </a:rPr>
                        <a:t>Revised Read-Aloud</a:t>
                      </a:r>
                      <a:r>
                        <a:rPr lang="en-US" sz="1800" b="0" i="0" u="none" strike="noStrike" noProof="0" dirty="0">
                          <a:latin typeface="Tenorite"/>
                        </a:rPr>
                        <a:t>: Article from New York Times (May 12, 1933) - "Hitler Power Seen in Middle Class" - Create T-chart with implicit and explicit details; making inferences </a:t>
                      </a:r>
                    </a:p>
                  </a:txBody>
                  <a:tcPr/>
                </a:tc>
                <a:extLst>
                  <a:ext uri="{0D108BD9-81ED-4DB2-BD59-A6C34878D82A}">
                    <a16:rowId xmlns:a16="http://schemas.microsoft.com/office/drawing/2014/main" val="2434438384"/>
                  </a:ext>
                </a:extLst>
              </a:tr>
            </a:tbl>
          </a:graphicData>
        </a:graphic>
      </p:graphicFrame>
      <p:sp>
        <p:nvSpPr>
          <p:cNvPr id="8" name="Title 1">
            <a:extLst>
              <a:ext uri="{FF2B5EF4-FFF2-40B4-BE49-F238E27FC236}">
                <a16:creationId xmlns:a16="http://schemas.microsoft.com/office/drawing/2014/main" id="{0DAD11BA-6508-CF7D-361B-FE47DC2C4DAF}"/>
              </a:ext>
            </a:extLst>
          </p:cNvPr>
          <p:cNvSpPr txBox="1">
            <a:spLocks/>
          </p:cNvSpPr>
          <p:nvPr/>
        </p:nvSpPr>
        <p:spPr>
          <a:xfrm>
            <a:off x="902806" y="1056640"/>
            <a:ext cx="10687139" cy="800099"/>
          </a:xfrm>
          <a:prstGeom prst="rect">
            <a:avLst/>
          </a:prstGeom>
        </p:spPr>
        <p:txBody>
          <a:bodyPr vert="horz" lIns="91440" tIns="0" rIns="91440" bIns="45720" rtlCol="0" anchor="t">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pPr>
              <a:lnSpc>
                <a:spcPct val="100000"/>
              </a:lnSpc>
              <a:spcBef>
                <a:spcPts val="1000"/>
              </a:spcBef>
            </a:pPr>
            <a:r>
              <a:rPr lang="en-US" sz="2400" cap="none" spc="50" dirty="0">
                <a:solidFill>
                  <a:schemeClr val="tx1"/>
                </a:solidFill>
                <a:ea typeface="+mn-ea"/>
                <a:cs typeface="+mn-cs"/>
              </a:rPr>
              <a:t>TCRWP SESSIONS:     REVISED SESSIONS:</a:t>
            </a:r>
            <a:r>
              <a:rPr lang="en-US" dirty="0">
                <a:solidFill>
                  <a:schemeClr val="tx1"/>
                </a:solidFill>
                <a:ea typeface="+mn-ea"/>
                <a:cs typeface="+mn-cs"/>
              </a:rPr>
              <a:t>   Notes:</a:t>
            </a:r>
          </a:p>
        </p:txBody>
      </p:sp>
      <p:sp>
        <p:nvSpPr>
          <p:cNvPr id="9" name="TextBox 8">
            <a:extLst>
              <a:ext uri="{FF2B5EF4-FFF2-40B4-BE49-F238E27FC236}">
                <a16:creationId xmlns:a16="http://schemas.microsoft.com/office/drawing/2014/main" id="{3524812B-7FE4-1A2E-D0DA-FE24CB13F471}"/>
              </a:ext>
            </a:extLst>
          </p:cNvPr>
          <p:cNvSpPr txBox="1"/>
          <p:nvPr/>
        </p:nvSpPr>
        <p:spPr>
          <a:xfrm>
            <a:off x="29936" y="5670098"/>
            <a:ext cx="12172949" cy="11935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t>*IMPORTANT: TEKS ALIGNMENT.</a:t>
            </a:r>
          </a:p>
          <a:p>
            <a:r>
              <a:rPr lang="en-US" dirty="0"/>
              <a:t>Go through your WAG and YAG Standards for Informational/Research TEKS. How do they align with the skills taught in each session? For example: Session 1 covers implicit and explicit details. We chose a newspaper article instead of a chocolate milk fact sheet. Highlight VERBS. What are the kids expected to DO? (In Session 1, consider </a:t>
            </a:r>
            <a:r>
              <a:rPr lang="en-US" b="1" u="sng" dirty="0"/>
              <a:t>8.23 and 8.24</a:t>
            </a:r>
            <a:r>
              <a:rPr lang="en-US" dirty="0"/>
              <a:t>)</a:t>
            </a:r>
          </a:p>
        </p:txBody>
      </p:sp>
    </p:spTree>
    <p:extLst>
      <p:ext uri="{BB962C8B-B14F-4D97-AF65-F5344CB8AC3E}">
        <p14:creationId xmlns:p14="http://schemas.microsoft.com/office/powerpoint/2010/main" val="2468743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97BE-403B-122E-90D1-2788978A0B6F}"/>
              </a:ext>
            </a:extLst>
          </p:cNvPr>
          <p:cNvSpPr>
            <a:spLocks noGrp="1"/>
          </p:cNvSpPr>
          <p:nvPr>
            <p:ph type="ctrTitle"/>
          </p:nvPr>
        </p:nvSpPr>
        <p:spPr>
          <a:xfrm>
            <a:off x="5704791" y="-340963"/>
            <a:ext cx="5342980" cy="1818311"/>
          </a:xfrm>
        </p:spPr>
        <p:txBody>
          <a:bodyPr/>
          <a:lstStyle/>
          <a:p>
            <a:r>
              <a:rPr lang="en-US" dirty="0"/>
              <a:t>Practice activity: HOW MANY BARS?</a:t>
            </a:r>
          </a:p>
        </p:txBody>
      </p:sp>
      <p:sp>
        <p:nvSpPr>
          <p:cNvPr id="4" name="Text Placeholder 33">
            <a:extLst>
              <a:ext uri="{FF2B5EF4-FFF2-40B4-BE49-F238E27FC236}">
                <a16:creationId xmlns:a16="http://schemas.microsoft.com/office/drawing/2014/main" id="{A8B7323B-E973-8309-51F0-E0A64B5CA995}"/>
              </a:ext>
            </a:extLst>
          </p:cNvPr>
          <p:cNvSpPr txBox="1">
            <a:spLocks/>
          </p:cNvSpPr>
          <p:nvPr/>
        </p:nvSpPr>
        <p:spPr>
          <a:xfrm>
            <a:off x="5704791" y="1477348"/>
            <a:ext cx="6103157" cy="493077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solidFill>
              </a:rPr>
              <a:t>Getting a sense of student understanding, misunderstanding, and engagement is critical for this unit.</a:t>
            </a:r>
          </a:p>
          <a:p>
            <a:r>
              <a:rPr lang="en-US" sz="2000" dirty="0">
                <a:solidFill>
                  <a:schemeClr val="bg1"/>
                </a:solidFill>
              </a:rPr>
              <a:t>There are multiple resources in the Holocaust Remembrance Toolkit as well as resources from Facing History &amp; Ourselves and Echoes &amp; Reflections. (Additionally, students will spend time exploring testimony related to their research topic through the USC Shoah Foundation.)</a:t>
            </a:r>
          </a:p>
          <a:p>
            <a:r>
              <a:rPr lang="en-US" sz="2000" dirty="0">
                <a:solidFill>
                  <a:schemeClr val="bg1"/>
                </a:solidFill>
              </a:rPr>
              <a:t>To demonstrate how to use a strategy (we’ll use FHAO in this case) in the classroom, let's practice one now. </a:t>
            </a:r>
          </a:p>
          <a:p>
            <a:r>
              <a:rPr lang="en-US" sz="2000" dirty="0">
                <a:solidFill>
                  <a:schemeClr val="bg1"/>
                </a:solidFill>
              </a:rPr>
              <a:t>Follow the guidelines on the "How Many Bars?" Handout to demonstrate your level of understanding up to this point, and how well prepared you feel in implementing this similar practice for the remaining 3 bends.</a:t>
            </a:r>
          </a:p>
        </p:txBody>
      </p:sp>
    </p:spTree>
    <p:extLst>
      <p:ext uri="{BB962C8B-B14F-4D97-AF65-F5344CB8AC3E}">
        <p14:creationId xmlns:p14="http://schemas.microsoft.com/office/powerpoint/2010/main" val="4155907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09140014-73D5-419B-8867-972BB18D52D4}"/>
              </a:ext>
            </a:extLst>
          </p:cNvPr>
          <p:cNvSpPr>
            <a:spLocks noGrp="1"/>
          </p:cNvSpPr>
          <p:nvPr>
            <p:ph type="title"/>
          </p:nvPr>
        </p:nvSpPr>
        <p:spPr>
          <a:xfrm>
            <a:off x="838200" y="289567"/>
            <a:ext cx="5675607" cy="984135"/>
          </a:xfrm>
        </p:spPr>
        <p:txBody>
          <a:bodyPr anchor="b"/>
          <a:lstStyle/>
          <a:p>
            <a:r>
              <a:rPr lang="en-US"/>
              <a:t>Same bends, different subject:</a:t>
            </a:r>
          </a:p>
        </p:txBody>
      </p:sp>
      <p:sp>
        <p:nvSpPr>
          <p:cNvPr id="6" name="Text Placeholder 5">
            <a:extLst>
              <a:ext uri="{FF2B5EF4-FFF2-40B4-BE49-F238E27FC236}">
                <a16:creationId xmlns:a16="http://schemas.microsoft.com/office/drawing/2014/main" id="{D2E1CF79-4FDC-8CAF-CC16-E309A2C49758}"/>
              </a:ext>
            </a:extLst>
          </p:cNvPr>
          <p:cNvSpPr>
            <a:spLocks noGrp="1"/>
          </p:cNvSpPr>
          <p:nvPr>
            <p:ph type="body" idx="1"/>
          </p:nvPr>
        </p:nvSpPr>
        <p:spPr>
          <a:xfrm>
            <a:off x="838200" y="1845197"/>
            <a:ext cx="5733772" cy="642220"/>
          </a:xfrm>
        </p:spPr>
        <p:txBody>
          <a:bodyPr/>
          <a:lstStyle/>
          <a:p>
            <a:r>
              <a:rPr lang="en-US" dirty="0"/>
              <a:t>Instead of the </a:t>
            </a:r>
            <a:r>
              <a:rPr lang="en-US" dirty="0" err="1"/>
              <a:t>Padlets</a:t>
            </a:r>
            <a:r>
              <a:rPr lang="en-US" dirty="0"/>
              <a:t> used for chocolate milk vs regular milk and school clubs, utilize curated articles from the Holocaust digital trunks donated by Holocaust Museum Houston. Utilize the same Padlet format for the other content as students narrow their research topics. Here are the links to use:</a:t>
            </a:r>
          </a:p>
        </p:txBody>
      </p:sp>
      <p:sp>
        <p:nvSpPr>
          <p:cNvPr id="20" name="Content Placeholder 3">
            <a:extLst>
              <a:ext uri="{FF2B5EF4-FFF2-40B4-BE49-F238E27FC236}">
                <a16:creationId xmlns:a16="http://schemas.microsoft.com/office/drawing/2014/main" id="{33D8731E-4977-402E-8BFD-895B4D0544CC}"/>
              </a:ext>
            </a:extLst>
          </p:cNvPr>
          <p:cNvSpPr>
            <a:spLocks noGrp="1"/>
          </p:cNvSpPr>
          <p:nvPr>
            <p:ph sz="half" idx="2"/>
          </p:nvPr>
        </p:nvSpPr>
        <p:spPr>
          <a:xfrm>
            <a:off x="606878" y="3494345"/>
            <a:ext cx="5692952" cy="2672144"/>
          </a:xfrm>
        </p:spPr>
        <p:txBody>
          <a:bodyPr vert="horz" lIns="91440" tIns="45720" rIns="91440" bIns="45720" rtlCol="0" anchor="t">
            <a:noAutofit/>
          </a:bodyPr>
          <a:lstStyle/>
          <a:p>
            <a:r>
              <a:rPr lang="en-US" dirty="0"/>
              <a:t>Bend 1: The Past</a:t>
            </a:r>
            <a:br>
              <a:rPr lang="en-US" dirty="0"/>
            </a:br>
            <a:endParaRPr lang="en-US" dirty="0"/>
          </a:p>
          <a:p>
            <a:endParaRPr lang="en-US" dirty="0"/>
          </a:p>
        </p:txBody>
      </p:sp>
      <p:pic>
        <p:nvPicPr>
          <p:cNvPr id="2" name="Picture 1" descr="QR code for this padlet">
            <a:extLst>
              <a:ext uri="{FF2B5EF4-FFF2-40B4-BE49-F238E27FC236}">
                <a16:creationId xmlns:a16="http://schemas.microsoft.com/office/drawing/2014/main" id="{22BC2697-0210-27ED-9087-E154F3D77881}"/>
              </a:ext>
            </a:extLst>
          </p:cNvPr>
          <p:cNvPicPr>
            <a:picLocks noChangeAspect="1"/>
          </p:cNvPicPr>
          <p:nvPr/>
        </p:nvPicPr>
        <p:blipFill rotWithShape="1">
          <a:blip r:embed="rId3"/>
          <a:srcRect l="-25" t="-25" r="-223" b="-223"/>
          <a:stretch/>
        </p:blipFill>
        <p:spPr>
          <a:xfrm>
            <a:off x="996043" y="4180114"/>
            <a:ext cx="1817922" cy="1817922"/>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594812CE-9BFD-54F4-F769-39208A8B224C}"/>
              </a:ext>
            </a:extLst>
          </p:cNvPr>
          <p:cNvPicPr>
            <a:picLocks noChangeAspect="1"/>
          </p:cNvPicPr>
          <p:nvPr/>
        </p:nvPicPr>
        <p:blipFill>
          <a:blip r:embed="rId4"/>
          <a:stretch>
            <a:fillRect/>
          </a:stretch>
        </p:blipFill>
        <p:spPr>
          <a:xfrm>
            <a:off x="3452132" y="3055655"/>
            <a:ext cx="2743200" cy="3536156"/>
          </a:xfrm>
          <a:prstGeom prst="rect">
            <a:avLst/>
          </a:prstGeom>
        </p:spPr>
      </p:pic>
      <p:sp>
        <p:nvSpPr>
          <p:cNvPr id="11" name="Content Placeholder 3">
            <a:extLst>
              <a:ext uri="{FF2B5EF4-FFF2-40B4-BE49-F238E27FC236}">
                <a16:creationId xmlns:a16="http://schemas.microsoft.com/office/drawing/2014/main" id="{6AA6A6B4-2B01-7CEC-BF77-208FA0A81B42}"/>
              </a:ext>
            </a:extLst>
          </p:cNvPr>
          <p:cNvSpPr txBox="1">
            <a:spLocks/>
          </p:cNvSpPr>
          <p:nvPr/>
        </p:nvSpPr>
        <p:spPr>
          <a:xfrm>
            <a:off x="6406242" y="2408495"/>
            <a:ext cx="5692952" cy="2672144"/>
          </a:xfrm>
          <a:prstGeom prst="rect">
            <a:avLst/>
          </a:prstGeom>
        </p:spPr>
        <p:txBody>
          <a:bodyPr vert="horz" lIns="91440" tIns="45720" rIns="91440" bIns="45720" rtlCol="0" anchor="t">
            <a:noAutofit/>
          </a:bodyPr>
          <a:lstStyle>
            <a:lvl1pPr marL="285750"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429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21145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Bend 2: The Present</a:t>
            </a:r>
            <a:br>
              <a:rPr lang="en-US" dirty="0"/>
            </a:br>
            <a:endParaRPr lang="en-US" dirty="0"/>
          </a:p>
          <a:p>
            <a:endParaRPr lang="en-US" dirty="0"/>
          </a:p>
        </p:txBody>
      </p:sp>
      <p:pic>
        <p:nvPicPr>
          <p:cNvPr id="14" name="Picture 13" descr="QR code for this padlet">
            <a:extLst>
              <a:ext uri="{FF2B5EF4-FFF2-40B4-BE49-F238E27FC236}">
                <a16:creationId xmlns:a16="http://schemas.microsoft.com/office/drawing/2014/main" id="{FAEF0447-F15B-045D-BD8F-9AFC0D1779E7}"/>
              </a:ext>
            </a:extLst>
          </p:cNvPr>
          <p:cNvPicPr>
            <a:picLocks noChangeAspect="1"/>
          </p:cNvPicPr>
          <p:nvPr/>
        </p:nvPicPr>
        <p:blipFill>
          <a:blip r:embed="rId5"/>
          <a:stretch>
            <a:fillRect/>
          </a:stretch>
        </p:blipFill>
        <p:spPr>
          <a:xfrm>
            <a:off x="6867525" y="3057525"/>
            <a:ext cx="1593397" cy="1572987"/>
          </a:xfrm>
          <a:prstGeom prst="rect">
            <a:avLst/>
          </a:prstGeom>
        </p:spPr>
      </p:pic>
      <p:pic>
        <p:nvPicPr>
          <p:cNvPr id="15" name="Picture 14" descr="A map of the world&#10;&#10;Description automatically generated">
            <a:extLst>
              <a:ext uri="{FF2B5EF4-FFF2-40B4-BE49-F238E27FC236}">
                <a16:creationId xmlns:a16="http://schemas.microsoft.com/office/drawing/2014/main" id="{E09216E8-BE60-C0B9-F245-00BC44DEA799}"/>
              </a:ext>
            </a:extLst>
          </p:cNvPr>
          <p:cNvPicPr>
            <a:picLocks noChangeAspect="1"/>
          </p:cNvPicPr>
          <p:nvPr/>
        </p:nvPicPr>
        <p:blipFill>
          <a:blip r:embed="rId6"/>
          <a:stretch>
            <a:fillRect/>
          </a:stretch>
        </p:blipFill>
        <p:spPr>
          <a:xfrm>
            <a:off x="8724901" y="2868387"/>
            <a:ext cx="3158218" cy="1760764"/>
          </a:xfrm>
          <a:prstGeom prst="rect">
            <a:avLst/>
          </a:prstGeom>
        </p:spPr>
      </p:pic>
      <p:sp>
        <p:nvSpPr>
          <p:cNvPr id="16" name="Content Placeholder 3">
            <a:extLst>
              <a:ext uri="{FF2B5EF4-FFF2-40B4-BE49-F238E27FC236}">
                <a16:creationId xmlns:a16="http://schemas.microsoft.com/office/drawing/2014/main" id="{CC5748C9-ECE4-1A16-35FB-A04465A41C80}"/>
              </a:ext>
            </a:extLst>
          </p:cNvPr>
          <p:cNvSpPr txBox="1">
            <a:spLocks/>
          </p:cNvSpPr>
          <p:nvPr/>
        </p:nvSpPr>
        <p:spPr>
          <a:xfrm>
            <a:off x="6515099" y="4619655"/>
            <a:ext cx="5692952" cy="2563287"/>
          </a:xfrm>
          <a:prstGeom prst="rect">
            <a:avLst/>
          </a:prstGeom>
        </p:spPr>
        <p:txBody>
          <a:bodyPr vert="horz" lIns="91440" tIns="45720" rIns="91440" bIns="45720" rtlCol="0" anchor="t">
            <a:noAutofit/>
          </a:bodyPr>
          <a:lstStyle>
            <a:lvl1pPr marL="285750"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429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2114550" indent="-285750" algn="l" defTabSz="914400" rtl="0" eaLnBrk="1" latinLnBrk="0" hangingPunct="1">
              <a:lnSpc>
                <a:spcPct val="100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Bend 3: The Future</a:t>
            </a:r>
            <a:br>
              <a:rPr lang="en-US" dirty="0"/>
            </a:br>
            <a:endParaRPr lang="en-US" dirty="0"/>
          </a:p>
          <a:p>
            <a:endParaRPr lang="en-US" dirty="0"/>
          </a:p>
        </p:txBody>
      </p:sp>
      <p:pic>
        <p:nvPicPr>
          <p:cNvPr id="21" name="Picture 20" descr="QR code for this padlet">
            <a:extLst>
              <a:ext uri="{FF2B5EF4-FFF2-40B4-BE49-F238E27FC236}">
                <a16:creationId xmlns:a16="http://schemas.microsoft.com/office/drawing/2014/main" id="{6B9309A4-C6B7-A73F-DA6D-19F83405D7ED}"/>
              </a:ext>
            </a:extLst>
          </p:cNvPr>
          <p:cNvPicPr>
            <a:picLocks noChangeAspect="1"/>
          </p:cNvPicPr>
          <p:nvPr/>
        </p:nvPicPr>
        <p:blipFill>
          <a:blip r:embed="rId7"/>
          <a:stretch>
            <a:fillRect/>
          </a:stretch>
        </p:blipFill>
        <p:spPr>
          <a:xfrm>
            <a:off x="6867525" y="5091792"/>
            <a:ext cx="1654629" cy="1627415"/>
          </a:xfrm>
          <a:prstGeom prst="rect">
            <a:avLst/>
          </a:prstGeom>
        </p:spPr>
      </p:pic>
      <p:pic>
        <p:nvPicPr>
          <p:cNvPr id="22" name="Picture 21" descr="A screenshot of a social media post&#10;&#10;Description automatically generated">
            <a:extLst>
              <a:ext uri="{FF2B5EF4-FFF2-40B4-BE49-F238E27FC236}">
                <a16:creationId xmlns:a16="http://schemas.microsoft.com/office/drawing/2014/main" id="{E7E5B054-262A-38AA-543D-7623D6EA8ABB}"/>
              </a:ext>
            </a:extLst>
          </p:cNvPr>
          <p:cNvPicPr>
            <a:picLocks noChangeAspect="1"/>
          </p:cNvPicPr>
          <p:nvPr/>
        </p:nvPicPr>
        <p:blipFill>
          <a:blip r:embed="rId8"/>
          <a:stretch>
            <a:fillRect/>
          </a:stretch>
        </p:blipFill>
        <p:spPr>
          <a:xfrm>
            <a:off x="9037865" y="4713821"/>
            <a:ext cx="2743200" cy="2015966"/>
          </a:xfrm>
          <a:prstGeom prst="rect">
            <a:avLst/>
          </a:prstGeom>
        </p:spPr>
      </p:pic>
    </p:spTree>
    <p:extLst>
      <p:ext uri="{BB962C8B-B14F-4D97-AF65-F5344CB8AC3E}">
        <p14:creationId xmlns:p14="http://schemas.microsoft.com/office/powerpoint/2010/main" val="2403577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97BE-403B-122E-90D1-2788978A0B6F}"/>
              </a:ext>
            </a:extLst>
          </p:cNvPr>
          <p:cNvSpPr>
            <a:spLocks noGrp="1"/>
          </p:cNvSpPr>
          <p:nvPr>
            <p:ph type="ctrTitle"/>
          </p:nvPr>
        </p:nvSpPr>
        <p:spPr>
          <a:xfrm>
            <a:off x="6093280" y="-307977"/>
            <a:ext cx="5342980" cy="1818311"/>
          </a:xfrm>
        </p:spPr>
        <p:txBody>
          <a:bodyPr/>
          <a:lstStyle/>
          <a:p>
            <a:r>
              <a:rPr lang="en-US" dirty="0"/>
              <a:t>Practice activity:</a:t>
            </a:r>
            <a:br>
              <a:rPr lang="en-US" dirty="0"/>
            </a:br>
            <a:r>
              <a:rPr lang="en-US" dirty="0"/>
              <a:t>creating content</a:t>
            </a:r>
          </a:p>
        </p:txBody>
      </p:sp>
      <p:sp>
        <p:nvSpPr>
          <p:cNvPr id="4" name="Text Placeholder 33">
            <a:extLst>
              <a:ext uri="{FF2B5EF4-FFF2-40B4-BE49-F238E27FC236}">
                <a16:creationId xmlns:a16="http://schemas.microsoft.com/office/drawing/2014/main" id="{A8B7323B-E973-8309-51F0-E0A64B5CA995}"/>
              </a:ext>
            </a:extLst>
          </p:cNvPr>
          <p:cNvSpPr txBox="1">
            <a:spLocks/>
          </p:cNvSpPr>
          <p:nvPr/>
        </p:nvSpPr>
        <p:spPr>
          <a:xfrm>
            <a:off x="6478769" y="1711856"/>
            <a:ext cx="5093430" cy="295950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solidFill>
              </a:rPr>
              <a:t>Now that we've walked through the transformation of a "bend" and a couple of sessions within that bend, try brainstorming how this same process can be implemented with the remaining bends. Remember to utilize the </a:t>
            </a:r>
            <a:r>
              <a:rPr lang="en-US" sz="2000" dirty="0" err="1">
                <a:solidFill>
                  <a:schemeClr val="bg1"/>
                </a:solidFill>
              </a:rPr>
              <a:t>Padlets</a:t>
            </a:r>
            <a:r>
              <a:rPr lang="en-US" sz="2000" dirty="0">
                <a:solidFill>
                  <a:schemeClr val="bg1"/>
                </a:solidFill>
              </a:rPr>
              <a:t> of the Past, Present, and Future for inspiration.</a:t>
            </a:r>
            <a:endParaRPr lang="en-US" dirty="0">
              <a:solidFill>
                <a:schemeClr val="bg1"/>
              </a:solidFill>
            </a:endParaRPr>
          </a:p>
          <a:p>
            <a:r>
              <a:rPr lang="en-US" sz="2000" dirty="0">
                <a:solidFill>
                  <a:schemeClr val="bg1"/>
                </a:solidFill>
              </a:rPr>
              <a:t> Additionally, the next slide will showcase the assessments to be completed at the end of each "bend." Remember that these must be UNIVERSAL and are non-negotiable, using the SAME rubrics as the original TCRWP unit. We are only adjusting the CONTENT.</a:t>
            </a:r>
          </a:p>
          <a:p>
            <a:r>
              <a:rPr lang="en-US" sz="2000" dirty="0">
                <a:solidFill>
                  <a:schemeClr val="bg1"/>
                </a:solidFill>
              </a:rPr>
              <a:t>Don't forget to align with TEKS! Highlight verbs, look at your vertical alignment.</a:t>
            </a:r>
          </a:p>
        </p:txBody>
      </p:sp>
    </p:spTree>
    <p:extLst>
      <p:ext uri="{BB962C8B-B14F-4D97-AF65-F5344CB8AC3E}">
        <p14:creationId xmlns:p14="http://schemas.microsoft.com/office/powerpoint/2010/main" val="2970744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3E5FEE2D-79E5-4C1D-8BF7-EE619CA7039A}"/>
              </a:ext>
            </a:extLst>
          </p:cNvPr>
          <p:cNvSpPr>
            <a:spLocks noGrp="1"/>
          </p:cNvSpPr>
          <p:nvPr>
            <p:ph type="title"/>
          </p:nvPr>
        </p:nvSpPr>
        <p:spPr>
          <a:xfrm>
            <a:off x="947057" y="-546336"/>
            <a:ext cx="10515600" cy="1325563"/>
          </a:xfrm>
        </p:spPr>
        <p:txBody>
          <a:bodyPr anchor="b"/>
          <a:lstStyle/>
          <a:p>
            <a:r>
              <a:rPr lang="en-US"/>
              <a:t>Formative and summative assessments</a:t>
            </a:r>
          </a:p>
        </p:txBody>
      </p:sp>
      <p:graphicFrame>
        <p:nvGraphicFramePr>
          <p:cNvPr id="13" name="Table Placeholder 2">
            <a:extLst>
              <a:ext uri="{FF2B5EF4-FFF2-40B4-BE49-F238E27FC236}">
                <a16:creationId xmlns:a16="http://schemas.microsoft.com/office/drawing/2014/main" id="{4A94C7BE-6E60-66F0-EFD4-2F452B0D743A}"/>
              </a:ext>
            </a:extLst>
          </p:cNvPr>
          <p:cNvGraphicFramePr>
            <a:graphicFrameLocks noGrp="1"/>
          </p:cNvGraphicFramePr>
          <p:nvPr>
            <p:ph type="tbl" sz="quarter" idx="14"/>
            <p:extLst>
              <p:ext uri="{D42A27DB-BD31-4B8C-83A1-F6EECF244321}">
                <p14:modId xmlns:p14="http://schemas.microsoft.com/office/powerpoint/2010/main" val="1075447593"/>
              </p:ext>
            </p:extLst>
          </p:nvPr>
        </p:nvGraphicFramePr>
        <p:xfrm>
          <a:off x="275771" y="1712686"/>
          <a:ext cx="11642705" cy="5114291"/>
        </p:xfrm>
        <a:graphic>
          <a:graphicData uri="http://schemas.openxmlformats.org/drawingml/2006/table">
            <a:tbl>
              <a:tblPr firstRow="1" bandRow="1">
                <a:tableStyleId>{7E9639D4-E3E2-4D34-9284-5A2195B3D0D7}</a:tableStyleId>
              </a:tblPr>
              <a:tblGrid>
                <a:gridCol w="2859314">
                  <a:extLst>
                    <a:ext uri="{9D8B030D-6E8A-4147-A177-3AD203B41FA5}">
                      <a16:colId xmlns:a16="http://schemas.microsoft.com/office/drawing/2014/main" val="127040821"/>
                    </a:ext>
                  </a:extLst>
                </a:gridCol>
                <a:gridCol w="3976914">
                  <a:extLst>
                    <a:ext uri="{9D8B030D-6E8A-4147-A177-3AD203B41FA5}">
                      <a16:colId xmlns:a16="http://schemas.microsoft.com/office/drawing/2014/main" val="149845700"/>
                    </a:ext>
                  </a:extLst>
                </a:gridCol>
                <a:gridCol w="4806477">
                  <a:extLst>
                    <a:ext uri="{9D8B030D-6E8A-4147-A177-3AD203B41FA5}">
                      <a16:colId xmlns:a16="http://schemas.microsoft.com/office/drawing/2014/main" val="3119692462"/>
                    </a:ext>
                  </a:extLst>
                </a:gridCol>
              </a:tblGrid>
              <a:tr h="450851">
                <a:tc>
                  <a:txBody>
                    <a:bodyPr/>
                    <a:lstStyle/>
                    <a:p>
                      <a:pPr lvl="0" algn="ctr">
                        <a:buNone/>
                      </a:pPr>
                      <a:r>
                        <a:rPr lang="en-US" b="0" dirty="0"/>
                        <a:t>ASSESSMENT</a:t>
                      </a:r>
                    </a:p>
                  </a:txBody>
                  <a:tcPr anchor="ctr"/>
                </a:tc>
                <a:tc>
                  <a:txBody>
                    <a:bodyPr/>
                    <a:lstStyle/>
                    <a:p>
                      <a:pPr lvl="0" algn="ctr">
                        <a:buNone/>
                      </a:pPr>
                      <a:r>
                        <a:rPr lang="en-US" b="0" dirty="0"/>
                        <a:t>TCRWP FOCUS</a:t>
                      </a:r>
                      <a:endParaRPr lang="en-US" dirty="0"/>
                    </a:p>
                  </a:txBody>
                  <a:tcPr anchor="ctr"/>
                </a:tc>
                <a:tc>
                  <a:txBody>
                    <a:bodyPr/>
                    <a:lstStyle/>
                    <a:p>
                      <a:pPr lvl="0" algn="ctr">
                        <a:buNone/>
                      </a:pPr>
                      <a:r>
                        <a:rPr lang="en-US" b="0" dirty="0"/>
                        <a:t>REVISED FOCUS</a:t>
                      </a:r>
                    </a:p>
                  </a:txBody>
                  <a:tcPr anchor="ctr"/>
                </a:tc>
                <a:extLst>
                  <a:ext uri="{0D108BD9-81ED-4DB2-BD59-A6C34878D82A}">
                    <a16:rowId xmlns:a16="http://schemas.microsoft.com/office/drawing/2014/main" val="3298013591"/>
                  </a:ext>
                </a:extLst>
              </a:tr>
              <a:tr h="854739">
                <a:tc>
                  <a:txBody>
                    <a:bodyPr/>
                    <a:lstStyle/>
                    <a:p>
                      <a:pPr lvl="0" algn="ctr">
                        <a:buNone/>
                      </a:pPr>
                      <a:r>
                        <a:rPr lang="en-US" dirty="0"/>
                        <a:t>BEND I: INFOGRAPHIC</a:t>
                      </a:r>
                    </a:p>
                  </a:txBody>
                  <a:tcPr anchor="ctr"/>
                </a:tc>
                <a:tc>
                  <a:txBody>
                    <a:bodyPr/>
                    <a:lstStyle/>
                    <a:p>
                      <a:pPr lvl="0" algn="ctr">
                        <a:buNone/>
                      </a:pPr>
                      <a:r>
                        <a:rPr lang="en-US" dirty="0"/>
                        <a:t>Charts, graphs, nutrition facts on milk vs. Chocolate milk or clubs in schools</a:t>
                      </a:r>
                    </a:p>
                  </a:txBody>
                  <a:tcPr anchor="ctr"/>
                </a:tc>
                <a:tc>
                  <a:txBody>
                    <a:bodyPr/>
                    <a:lstStyle/>
                    <a:p>
                      <a:pPr lvl="0" algn="ctr">
                        <a:buNone/>
                      </a:pPr>
                      <a:r>
                        <a:rPr lang="en-US" dirty="0"/>
                        <a:t>Statistics, evidence of primary and secondary sources, sensitive use of images, demonstration of pre-war and post-war life</a:t>
                      </a:r>
                    </a:p>
                  </a:txBody>
                  <a:tcPr anchor="ctr"/>
                </a:tc>
                <a:extLst>
                  <a:ext uri="{0D108BD9-81ED-4DB2-BD59-A6C34878D82A}">
                    <a16:rowId xmlns:a16="http://schemas.microsoft.com/office/drawing/2014/main" val="3873867931"/>
                  </a:ext>
                </a:extLst>
              </a:tr>
              <a:tr h="1502838">
                <a:tc>
                  <a:txBody>
                    <a:bodyPr/>
                    <a:lstStyle/>
                    <a:p>
                      <a:pPr lvl="0" algn="ctr">
                        <a:buNone/>
                      </a:pPr>
                      <a:r>
                        <a:rPr lang="en-US" dirty="0"/>
                        <a:t>BEND II: FLASH DEBATE</a:t>
                      </a:r>
                    </a:p>
                  </a:txBody>
                  <a:tcPr anchor="ctr"/>
                </a:tc>
                <a:tc>
                  <a:txBody>
                    <a:bodyPr/>
                    <a:lstStyle/>
                    <a:p>
                      <a:pPr lvl="0" algn="ctr">
                        <a:buNone/>
                      </a:pPr>
                      <a:r>
                        <a:rPr lang="en-US" dirty="0"/>
                        <a:t>Students debate on their chosen topic in front of the class about which is better (milk, chocolate milk, clubs, etc.)</a:t>
                      </a:r>
                    </a:p>
                  </a:txBody>
                  <a:tcPr anchor="ctr"/>
                </a:tc>
                <a:tc>
                  <a:txBody>
                    <a:bodyPr/>
                    <a:lstStyle/>
                    <a:p>
                      <a:pPr lvl="0" algn="ctr">
                        <a:buNone/>
                      </a:pPr>
                      <a:r>
                        <a:rPr lang="en-US" dirty="0"/>
                        <a:t>Students explore highly complex ethical issues related to the Holocaust within their same research area (i.e. Should Anne Frank's diary have been published? Incompletely? </a:t>
                      </a:r>
                      <a:br>
                        <a:rPr lang="en-US" dirty="0"/>
                      </a:br>
                      <a:r>
                        <a:rPr lang="en-US" dirty="0"/>
                        <a:t>Completely?) - Then students debate accordingly</a:t>
                      </a:r>
                    </a:p>
                  </a:txBody>
                  <a:tcPr anchor="ctr"/>
                </a:tc>
                <a:extLst>
                  <a:ext uri="{0D108BD9-81ED-4DB2-BD59-A6C34878D82A}">
                    <a16:rowId xmlns:a16="http://schemas.microsoft.com/office/drawing/2014/main" val="85209771"/>
                  </a:ext>
                </a:extLst>
              </a:tr>
              <a:tr h="1840977">
                <a:tc>
                  <a:txBody>
                    <a:bodyPr/>
                    <a:lstStyle/>
                    <a:p>
                      <a:pPr lvl="0" algn="ctr">
                        <a:buNone/>
                      </a:pPr>
                      <a:r>
                        <a:rPr lang="en-US" dirty="0"/>
                        <a:t>BEND III: TED TALK</a:t>
                      </a:r>
                    </a:p>
                  </a:txBody>
                  <a:tcPr anchor="ctr"/>
                </a:tc>
                <a:tc>
                  <a:txBody>
                    <a:bodyPr/>
                    <a:lstStyle/>
                    <a:p>
                      <a:pPr lvl="0" algn="ctr">
                        <a:buNone/>
                      </a:pPr>
                      <a:r>
                        <a:rPr lang="en-US" dirty="0"/>
                        <a:t>Students synthesize their research and present a Ted Talk about nutrition, school club sponsorship, etc. in video or live format.</a:t>
                      </a:r>
                    </a:p>
                  </a:txBody>
                  <a:tcPr anchor="ctr"/>
                </a:tc>
                <a:tc>
                  <a:txBody>
                    <a:bodyPr/>
                    <a:lstStyle/>
                    <a:p>
                      <a:pPr lvl="0" algn="ctr">
                        <a:buNone/>
                      </a:pPr>
                      <a:r>
                        <a:rPr lang="en-US" dirty="0"/>
                        <a:t>Students continue to synthesize what they've learned, formulate essential questions, and present a Ted Talk style speech about how to promote tolerance, identify and counter antisemitism, and work toward genocide prevention in the future, using the lessons of the Holocaust to support their claims.</a:t>
                      </a:r>
                    </a:p>
                  </a:txBody>
                  <a:tcPr anchor="ctr"/>
                </a:tc>
                <a:extLst>
                  <a:ext uri="{0D108BD9-81ED-4DB2-BD59-A6C34878D82A}">
                    <a16:rowId xmlns:a16="http://schemas.microsoft.com/office/drawing/2014/main" val="4061031278"/>
                  </a:ext>
                </a:extLst>
              </a:tr>
            </a:tbl>
          </a:graphicData>
        </a:graphic>
      </p:graphicFrame>
      <p:sp>
        <p:nvSpPr>
          <p:cNvPr id="6" name="Text Placeholder 5">
            <a:extLst>
              <a:ext uri="{FF2B5EF4-FFF2-40B4-BE49-F238E27FC236}">
                <a16:creationId xmlns:a16="http://schemas.microsoft.com/office/drawing/2014/main" id="{9619301C-5C99-185E-A73A-ED339E2D6EFE}"/>
              </a:ext>
            </a:extLst>
          </p:cNvPr>
          <p:cNvSpPr txBox="1">
            <a:spLocks/>
          </p:cNvSpPr>
          <p:nvPr/>
        </p:nvSpPr>
        <p:spPr>
          <a:xfrm>
            <a:off x="293914" y="775684"/>
            <a:ext cx="11815257" cy="60864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*Assessments are non-negotiable in terms of the type of assessment given and the rubric used. However, what is negotiable is the level of rigor expected and the content covered. Here is how each bend will end with an altered focus on the same assessment style:</a:t>
            </a:r>
            <a:endParaRPr lang="en-US"/>
          </a:p>
        </p:txBody>
      </p:sp>
    </p:spTree>
    <p:extLst>
      <p:ext uri="{BB962C8B-B14F-4D97-AF65-F5344CB8AC3E}">
        <p14:creationId xmlns:p14="http://schemas.microsoft.com/office/powerpoint/2010/main" val="2791821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1EDE-5423-435C-B149-87AB1BC22B83}"/>
              </a:ext>
            </a:extLst>
          </p:cNvPr>
          <p:cNvSpPr>
            <a:spLocks noGrp="1"/>
          </p:cNvSpPr>
          <p:nvPr>
            <p:ph type="ctrTitle"/>
          </p:nvPr>
        </p:nvSpPr>
        <p:spPr>
          <a:xfrm>
            <a:off x="4267200" y="1615736"/>
            <a:ext cx="4179570" cy="1524735"/>
          </a:xfrm>
        </p:spPr>
        <p:txBody>
          <a:bodyPr/>
          <a:lstStyle/>
          <a:p>
            <a:r>
              <a:rPr lang="en-US" dirty="0"/>
              <a:t>THANK YOU</a:t>
            </a:r>
          </a:p>
        </p:txBody>
      </p:sp>
      <p:sp>
        <p:nvSpPr>
          <p:cNvPr id="3" name="Subtitle 2">
            <a:extLst>
              <a:ext uri="{FF2B5EF4-FFF2-40B4-BE49-F238E27FC236}">
                <a16:creationId xmlns:a16="http://schemas.microsoft.com/office/drawing/2014/main" id="{AF64C29E-DF30-4DC6-AB95-2016F9A703B6}"/>
              </a:ext>
            </a:extLst>
          </p:cNvPr>
          <p:cNvSpPr>
            <a:spLocks noGrp="1"/>
          </p:cNvSpPr>
          <p:nvPr>
            <p:ph type="subTitle" idx="1"/>
          </p:nvPr>
        </p:nvSpPr>
        <p:spPr>
          <a:xfrm>
            <a:off x="4267200" y="3238103"/>
            <a:ext cx="4179570" cy="2850181"/>
          </a:xfrm>
        </p:spPr>
        <p:txBody>
          <a:bodyPr vert="horz" lIns="91440" tIns="45720" rIns="91440" bIns="45720" rtlCol="0" anchor="t">
            <a:noAutofit/>
          </a:bodyPr>
          <a:lstStyle/>
          <a:p>
            <a:r>
              <a:rPr lang="en-US" dirty="0"/>
              <a:t>Josh Bicknell</a:t>
            </a:r>
          </a:p>
          <a:p>
            <a:r>
              <a:rPr lang="en-US" dirty="0"/>
              <a:t>281-245-7801</a:t>
            </a:r>
          </a:p>
          <a:p>
            <a:r>
              <a:rPr lang="en-US" dirty="0">
                <a:hlinkClick r:id="rId3"/>
              </a:rPr>
              <a:t>Joshua.Bicknell@springbranchisd.com</a:t>
            </a:r>
            <a:endParaRPr lang="en-US"/>
          </a:p>
          <a:p>
            <a:r>
              <a:rPr lang="en-US" dirty="0"/>
              <a:t>Josh-bicknell@outlook.com </a:t>
            </a:r>
          </a:p>
        </p:txBody>
      </p:sp>
      <p:sp>
        <p:nvSpPr>
          <p:cNvPr id="6" name="Slide Number Placeholder 5">
            <a:extLst>
              <a:ext uri="{FF2B5EF4-FFF2-40B4-BE49-F238E27FC236}">
                <a16:creationId xmlns:a16="http://schemas.microsoft.com/office/drawing/2014/main" id="{4C127D99-645F-4FCF-9573-FDFE2A344FA9}"/>
              </a:ext>
            </a:extLst>
          </p:cNvPr>
          <p:cNvSpPr>
            <a:spLocks noGrp="1"/>
          </p:cNvSpPr>
          <p:nvPr>
            <p:ph type="sldNum" sz="quarter" idx="12"/>
          </p:nvPr>
        </p:nvSpPr>
        <p:spPr>
          <a:xfrm>
            <a:off x="9579428" y="6356350"/>
            <a:ext cx="1774371" cy="365125"/>
          </a:xfrm>
        </p:spPr>
        <p:txBody>
          <a:bodyPr/>
          <a:lstStyle/>
          <a:p>
            <a:fld id="{A49DFD55-3C28-40EF-9E31-A92D2E4017FF}" type="slidenum">
              <a:rPr lang="en-US" smtClean="0"/>
              <a:pPr/>
              <a:t>19</a:t>
            </a:fld>
            <a:endParaRPr lang="en-US" dirty="0"/>
          </a:p>
        </p:txBody>
      </p:sp>
    </p:spTree>
    <p:extLst>
      <p:ext uri="{BB962C8B-B14F-4D97-AF65-F5344CB8AC3E}">
        <p14:creationId xmlns:p14="http://schemas.microsoft.com/office/powerpoint/2010/main" val="1969787568"/>
      </p:ext>
    </p:extLst>
  </p:cSld>
  <p:clrMapOvr>
    <a:masterClrMapping/>
  </p:clrMapOvr>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2.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168DCE-134F-4610-A6AA-88CEBE8D71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242</TotalTime>
  <Words>2238</Words>
  <Application>Microsoft Macintosh PowerPoint</Application>
  <PresentationFormat>Widescreen</PresentationFormat>
  <Paragraphs>150</Paragraphs>
  <Slides>19</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Tenorite</vt:lpstr>
      <vt:lpstr>Custom</vt:lpstr>
      <vt:lpstr>Make it meaningful: Transforming the TCRWP Research Unit</vt:lpstr>
      <vt:lpstr>What's the problem?</vt:lpstr>
      <vt:lpstr>What's the Solution?</vt:lpstr>
      <vt:lpstr>Goals/overview</vt:lpstr>
      <vt:lpstr>Preparing to teach</vt:lpstr>
      <vt:lpstr>What will you need</vt:lpstr>
      <vt:lpstr>BUT FIRST...  Above all, you need …</vt:lpstr>
      <vt:lpstr>A COMPREHENSIVE UNDERSTANDING OF THE HOLOCAUST, and how to teach it.</vt:lpstr>
      <vt:lpstr> TRANSFORMING THE WRITING WORKSHOP</vt:lpstr>
      <vt:lpstr>LET'S TALK BENDS.</vt:lpstr>
      <vt:lpstr>Bend I: the past</vt:lpstr>
      <vt:lpstr>Transforming sessions within the bends.</vt:lpstr>
      <vt:lpstr>DISCUSS &amp; RE-GROUP</vt:lpstr>
      <vt:lpstr>BEND I SESSIONS, REVISED (Example)</vt:lpstr>
      <vt:lpstr>Practice activity: HOW MANY BARS?</vt:lpstr>
      <vt:lpstr>Same bends, different subject:</vt:lpstr>
      <vt:lpstr>Practice activity: creating content</vt:lpstr>
      <vt:lpstr>Formative and summative assessments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dc:creator/>
  <cp:lastModifiedBy>Joshua Bicknell</cp:lastModifiedBy>
  <cp:revision>919</cp:revision>
  <dcterms:created xsi:type="dcterms:W3CDTF">2024-06-10T10:47:31Z</dcterms:created>
  <dcterms:modified xsi:type="dcterms:W3CDTF">2026-02-26T18:58:08Z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